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3" r:id="rId2"/>
    <p:sldId id="352" r:id="rId3"/>
    <p:sldId id="374" r:id="rId4"/>
    <p:sldId id="375" r:id="rId5"/>
    <p:sldId id="356" r:id="rId6"/>
    <p:sldId id="357" r:id="rId7"/>
    <p:sldId id="361" r:id="rId8"/>
    <p:sldId id="364" r:id="rId9"/>
    <p:sldId id="294" r:id="rId10"/>
    <p:sldId id="300" r:id="rId11"/>
    <p:sldId id="371" r:id="rId12"/>
    <p:sldId id="358" r:id="rId13"/>
    <p:sldId id="360" r:id="rId14"/>
    <p:sldId id="369" r:id="rId15"/>
    <p:sldId id="312" r:id="rId16"/>
    <p:sldId id="298" r:id="rId17"/>
    <p:sldId id="305" r:id="rId18"/>
    <p:sldId id="306" r:id="rId19"/>
    <p:sldId id="343" r:id="rId20"/>
    <p:sldId id="367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 snapToGrid="0">
      <p:cViewPr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0AB8-6594-4080-99AA-B9F337CF5A19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D597-FF03-4328-BC66-91633F948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5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838200" eaLnBrk="1" hangingPunct="1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EE4A4-DD92-4649-9238-B7E3741AE7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1538-AD64-4F90-B5B2-57C0C1CBCD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52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1538-AD64-4F90-B5B2-57C0C1CBCD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1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	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56CCA-4343-4ECD-A088-18582CEFF74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1538-AD64-4F90-B5B2-57C0C1CBCD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3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1538-AD64-4F90-B5B2-57C0C1CBCD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4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1538-AD64-4F90-B5B2-57C0C1CBCD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9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1538-AD64-4F90-B5B2-57C0C1CBCD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9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5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1538-AD64-4F90-B5B2-57C0C1CBCD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6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1538-AD64-4F90-B5B2-57C0C1CBCD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0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0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4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8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98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3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5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3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6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3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4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FFA58-F057-4EB0-A73E-78421BB0A9C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2C25-019F-41E3-ABAA-DA489002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ogirro.ru/activity/nauchno-metodicheskaya-deyatelnost/metodicheskaya/metodicheskie-materialy-tsentrov-kafedr-i-otdelov-togirro/metodicheskie-materialy-kafedry-podgotovki-i-soprovozhdeniya-upravlencheskikh-kadrov/napravleniya-deyatelnosti/razvitie-upravlencheskikh-kompetentsiy.php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hyperlink" Target="https://togirro.ru/activity/nauchno-metodicheskaya-deyatelnost/metodicheskaya/metodicheskie-materialy-tsentrov-kafedr-i-otdelov-togirro/metodicheskie-materialy-kafedry-podgotovki-i-soprovozhdeniya-upravlencheskikh-kadrov/napravleniya-deyatelnosti/soprovozhdenie-konkursnogo-dvizheniya.php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togirro.ru/activity/nauchno-metodicheskaya-deyatelnost/metodicheskaya/metodicheskie-materialy-tsentrov-kafedr-i-otdelov-togirro/metodicheskie-materialy-kafedry-podgotovki-i-soprovozhdeniya-upravlencheskikh-kadrov/napravleniya-deyatelnosti/podderzhka-shkol-s-nizkimi-obrazovatelnymi-rezultatami.php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togirro.ru/activity/nauchno-metodicheskaya-deyatelnost/metodicheskaya/metodicheskie-materialy-tsentrov-kafedr-i-otdelov-togirro/metodicheskie-materialy-kafedry-podgotovki-i-soprovozhdeniya-upravlencheskikh-kadrov/napravleniya-deyatelnosti/translyatsiya-uspeshnykh-upravlencheskikh-praktik-bank-uspeshnykh-praktik.ph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479425" cy="6858000"/>
          </a:xfrm>
          <a:prstGeom prst="rect">
            <a:avLst/>
          </a:prstGeom>
          <a:pattFill prst="smCheck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PlaceHolder 1"/>
          <p:cNvSpPr txBox="1">
            <a:spLocks/>
          </p:cNvSpPr>
          <p:nvPr/>
        </p:nvSpPr>
        <p:spPr bwMode="auto">
          <a:xfrm>
            <a:off x="479425" y="0"/>
            <a:ext cx="7200751" cy="309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Августовский общественно-педагогический форум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Призвание - 2025»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«Время учиться. Уроки на завтра»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83" y="-27928"/>
            <a:ext cx="382522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330A6BB1-F7F4-0346-7D14-782C32788FAA}"/>
              </a:ext>
            </a:extLst>
          </p:cNvPr>
          <p:cNvSpPr txBox="1">
            <a:spLocks/>
          </p:cNvSpPr>
          <p:nvPr/>
        </p:nvSpPr>
        <p:spPr>
          <a:xfrm>
            <a:off x="479425" y="2924944"/>
            <a:ext cx="7776815" cy="393305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Обеспечение эффективности образовательного процесса через организацию методического сопровождения профессионального роста педагога</a:t>
            </a:r>
          </a:p>
          <a:p>
            <a:pPr algn="ctr"/>
            <a:endParaRPr lang="ru-RU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Ваганова Жанна Валентиновна, </a:t>
            </a:r>
          </a:p>
          <a:p>
            <a:pPr algn="ctr"/>
            <a:r>
              <a:rPr lang="ru-RU" sz="4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аместитель директора по УВР</a:t>
            </a:r>
          </a:p>
          <a:p>
            <a:pPr algn="ctr"/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МАОУ «</a:t>
            </a:r>
            <a:r>
              <a:rPr lang="ru-RU" sz="4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Новозаимская</a:t>
            </a:r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СОШ»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594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0371" y="113296"/>
            <a:ext cx="11604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50" dirty="0">
                <a:solidFill>
                  <a:schemeClr val="accent6">
                    <a:lumMod val="50000"/>
                  </a:schemeClr>
                </a:solidFill>
                <a:latin typeface="Arial "/>
                <a:ea typeface="Times New Roman" panose="02020603050405020304" pitchFamily="18" charset="0"/>
              </a:rPr>
              <a:t>Механизмы  методического сопровождения и управления качеством образования на уровне администрации школы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8" b="3602"/>
          <a:stretch>
            <a:fillRect/>
          </a:stretch>
        </p:blipFill>
        <p:spPr bwMode="auto">
          <a:xfrm>
            <a:off x="839101" y="908186"/>
            <a:ext cx="10426711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830792" y="1104182"/>
            <a:ext cx="1949570" cy="1130060"/>
            <a:chOff x="15257" y="0"/>
            <a:chExt cx="1252017" cy="1340209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5257" y="0"/>
              <a:ext cx="1252017" cy="1340209"/>
            </a:xfrm>
            <a:prstGeom prst="roundRect">
              <a:avLst>
                <a:gd name="adj" fmla="val 16670"/>
              </a:avLst>
            </a:prstGeom>
            <a:solidFill>
              <a:srgbClr val="C0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6386" y="61129"/>
              <a:ext cx="1129759" cy="12179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АНАЛИЗ, </a:t>
              </a:r>
              <a:r>
                <a:rPr lang="ru-RU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ВЫДЕЛЕНИЕ ПРОБЛЕМ И </a:t>
              </a:r>
              <a:r>
                <a: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ЦЕЛЕВЫХ ГРУПП</a:t>
              </a:r>
            </a:p>
            <a:p>
              <a:pPr marL="0"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34986" y="2287200"/>
            <a:ext cx="2459555" cy="792882"/>
            <a:chOff x="1053313" y="1248259"/>
            <a:chExt cx="1778115" cy="876371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53313" y="1248259"/>
              <a:ext cx="1778115" cy="876371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096102" y="1291048"/>
              <a:ext cx="1692537" cy="7907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kern="1200" dirty="0"/>
                <a:t>     </a:t>
              </a:r>
              <a:r>
                <a:rPr lang="ru-RU" sz="1200" b="1" kern="1200" dirty="0" smtClean="0">
                  <a:latin typeface="Times New Roman" pitchFamily="18" charset="0"/>
                  <a:cs typeface="Times New Roman" pitchFamily="18" charset="0"/>
                </a:rPr>
                <a:t>ЦЕЛЕПОЛАГАНИЕ, СОСТАВЛЕНИЕ ПЛАНА</a:t>
              </a:r>
              <a:endParaRPr lang="ru-RU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27332" y="4229049"/>
            <a:ext cx="2389459" cy="1122810"/>
            <a:chOff x="2555762" y="2132317"/>
            <a:chExt cx="1926978" cy="1304742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55762" y="2132317"/>
              <a:ext cx="1780056" cy="1304742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19466" y="2196021"/>
              <a:ext cx="1863274" cy="11773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                     </a:t>
              </a:r>
              <a:r>
                <a:rPr lang="ru-RU" sz="1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СТИМУЛИРОВАНИЕ.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ОПЕРАТИВНОЕ УПРАВЛЕНИЕ И АНАЛИЗ</a:t>
              </a:r>
              <a:endParaRPr lang="ru-RU" sz="11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27333" y="3129591"/>
            <a:ext cx="2274770" cy="1014014"/>
            <a:chOff x="5228013" y="3111619"/>
            <a:chExt cx="1526472" cy="1014014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228013" y="3111619"/>
              <a:ext cx="1526472" cy="1014014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277522" y="3161128"/>
              <a:ext cx="1427454" cy="914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    </a:t>
              </a:r>
              <a:r>
                <a:rPr lang="ru-RU" sz="1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ВЫПОЛНЕНИЕ </a:t>
              </a:r>
              <a:r>
                <a:rPr lang="ru-RU" sz="11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ПЛАНА ДЕЙСТВИЙ (АКТИВНЫЙ ПРОЦЕСС)</a:t>
              </a:r>
              <a:endParaRPr lang="ru-RU" sz="1100" b="1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27334" y="5542416"/>
            <a:ext cx="2130666" cy="876371"/>
            <a:chOff x="6131609" y="4484709"/>
            <a:chExt cx="1742082" cy="876371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131609" y="4484709"/>
              <a:ext cx="1742082" cy="876371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174398" y="4527498"/>
              <a:ext cx="1656504" cy="7907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kern="1200" dirty="0"/>
                <a:t>                                                 </a:t>
              </a:r>
              <a:r>
                <a:rPr lang="ru-RU" sz="11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И ОЦЕНИВАНИЕ РЕЗУЛЬТАТОВ</a:t>
              </a:r>
            </a:p>
            <a:p>
              <a:pPr marL="0"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90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E39B2-A5CC-A898-5A63-7A020503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методического сопровождения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8CA7B8-E20B-B372-B270-E0F4710C8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621972"/>
            <a:ext cx="11723915" cy="5072742"/>
          </a:xfrm>
        </p:spPr>
        <p:txBody>
          <a:bodyPr>
            <a:normAutofit/>
          </a:bodyPr>
          <a:lstStyle/>
          <a:p>
            <a:r>
              <a:rPr lang="ru-RU" dirty="0"/>
              <a:t>Информационная функция методического сопровождения. </a:t>
            </a:r>
          </a:p>
          <a:p>
            <a:r>
              <a:rPr lang="ru-RU" dirty="0"/>
              <a:t>Аналитическая функция. </a:t>
            </a:r>
          </a:p>
          <a:p>
            <a:r>
              <a:rPr lang="ru-RU" dirty="0"/>
              <a:t>Планово-прогностическая функция. </a:t>
            </a:r>
          </a:p>
          <a:p>
            <a:r>
              <a:rPr lang="ru-RU" dirty="0"/>
              <a:t>Проектировочная функция.</a:t>
            </a:r>
          </a:p>
          <a:p>
            <a:r>
              <a:rPr lang="ru-RU" dirty="0"/>
              <a:t>Организационно-координационная функция. </a:t>
            </a:r>
          </a:p>
          <a:p>
            <a:r>
              <a:rPr lang="ru-RU" dirty="0"/>
              <a:t>Обучающая функция.</a:t>
            </a:r>
          </a:p>
          <a:p>
            <a:r>
              <a:rPr lang="ru-RU" dirty="0"/>
              <a:t>Контрольно-диагностическая функция.</a:t>
            </a:r>
          </a:p>
        </p:txBody>
      </p:sp>
    </p:spTree>
    <p:extLst>
      <p:ext uri="{BB962C8B-B14F-4D97-AF65-F5344CB8AC3E}">
        <p14:creationId xmlns:p14="http://schemas.microsoft.com/office/powerpoint/2010/main" val="5386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66" y="2023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методического сопровождения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934" y="1527912"/>
            <a:ext cx="11219121" cy="4809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субъектной позиции педагога в повышении квалификации;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оказание помощи в самообразовании и саморазвитии;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выявление, изучение и распространение передового педагогического опыта;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удовлетворение информационных, учебно-методических, творческих потребностей педагогов;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оказание помощи во время прохождения аттестации;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индивидуальной помощи молодым специалистам.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2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Фазы профессионального становления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1581785"/>
            <a:ext cx="11017102" cy="4638970"/>
          </a:xfrm>
        </p:spPr>
        <p:txBody>
          <a:bodyPr>
            <a:normAutofit/>
          </a:bodyPr>
          <a:lstStyle/>
          <a:p>
            <a:r>
              <a:rPr lang="ru-RU" b="1" dirty="0"/>
              <a:t>оптация</a:t>
            </a:r>
            <a:r>
              <a:rPr lang="ru-RU" dirty="0"/>
              <a:t> (профессиональное самоопределение); </a:t>
            </a:r>
          </a:p>
          <a:p>
            <a:r>
              <a:rPr lang="ru-RU" b="1" dirty="0"/>
              <a:t>адаптация </a:t>
            </a:r>
            <a:r>
              <a:rPr lang="ru-RU" dirty="0"/>
              <a:t>(привыкание к профессиональной деятельности); </a:t>
            </a:r>
          </a:p>
          <a:p>
            <a:r>
              <a:rPr lang="ru-RU" dirty="0"/>
              <a:t>фаза </a:t>
            </a:r>
            <a:r>
              <a:rPr lang="ru-RU" b="1" dirty="0" err="1"/>
              <a:t>интернала</a:t>
            </a:r>
            <a:r>
              <a:rPr lang="ru-RU" dirty="0"/>
              <a:t> (освоение умений, входящих в состав профессиональной деятельности); </a:t>
            </a:r>
          </a:p>
          <a:p>
            <a:r>
              <a:rPr lang="ru-RU" b="1" dirty="0"/>
              <a:t>мастерство</a:t>
            </a:r>
            <a:r>
              <a:rPr lang="ru-RU" dirty="0"/>
              <a:t> (появление индивидуального стиля, стабильные положительные результаты); </a:t>
            </a:r>
          </a:p>
          <a:p>
            <a:r>
              <a:rPr lang="ru-RU" b="1" dirty="0"/>
              <a:t>авторитет </a:t>
            </a:r>
            <a:r>
              <a:rPr lang="ru-RU" dirty="0"/>
              <a:t>(успешное решение профессиональных задач за счет большого опыта, известность в профессиональном кругу); </a:t>
            </a:r>
          </a:p>
          <a:p>
            <a:r>
              <a:rPr lang="ru-RU" b="1" dirty="0"/>
              <a:t>наставничество</a:t>
            </a:r>
            <a:r>
              <a:rPr lang="ru-RU" dirty="0"/>
              <a:t> (появление последователей из числа коллег, готовых перенять опыт).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8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15" y="0"/>
            <a:ext cx="6871204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15" y="3014123"/>
            <a:ext cx="694721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6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"/>
            <a:ext cx="12191937" cy="6857107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447"/>
            <a:ext cx="12191937" cy="6857107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281804" y="148035"/>
            <a:ext cx="11468591" cy="6593880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1"/>
          <p:cNvSpPr/>
          <p:nvPr/>
        </p:nvSpPr>
        <p:spPr>
          <a:xfrm>
            <a:off x="634997" y="254413"/>
            <a:ext cx="8083508" cy="6044413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6" name="Shape 2"/>
          <p:cNvSpPr/>
          <p:nvPr/>
        </p:nvSpPr>
        <p:spPr>
          <a:xfrm>
            <a:off x="634997" y="254413"/>
            <a:ext cx="8083508" cy="2171417"/>
          </a:xfrm>
          <a:prstGeom prst="rect">
            <a:avLst/>
          </a:prstGeom>
          <a:noFill/>
          <a:ln/>
        </p:spPr>
        <p:txBody>
          <a:bodyPr/>
          <a:lstStyle/>
          <a:p>
            <a:endParaRPr lang="ru-RU"/>
          </a:p>
        </p:txBody>
      </p:sp>
      <p:pic>
        <p:nvPicPr>
          <p:cNvPr id="9" name="Image 2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4997" y="2908368"/>
            <a:ext cx="8083508" cy="253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68100" y="5850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5809" y="233738"/>
            <a:ext cx="10093043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95000"/>
              </a:lnSpc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95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indent="450215" algn="ctr">
              <a:lnSpc>
                <a:spcPct val="9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4638" y="5582093"/>
            <a:ext cx="11018088" cy="999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  <a:hlinkClick r:id="rId8"/>
              </a:rPr>
              <a:t>Развитие компетенций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работы: педсовет, методсовет, ШМО,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КПК, семинары-практикумы, «методический десант», ВКС, собеседования, открытые уроки, предметные недели, публикации методических рекомендаций, научных статей, и др.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94333" y="5049113"/>
            <a:ext cx="8584921" cy="4418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Посещение 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взаимопосещение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уроков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87434" y="3856385"/>
            <a:ext cx="8584920" cy="524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молодых педагогов, наставничество, консультации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87434" y="2615481"/>
            <a:ext cx="8584920" cy="585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Трансляция успешных практик (Банк успешных уроков, методик, технологий)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7434" y="3276619"/>
            <a:ext cx="8584920" cy="5268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  <a:hlinkClick r:id="rId10"/>
              </a:rPr>
              <a:t>Поддержка педагогов с низкими результатами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ГИА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94333" y="4463827"/>
            <a:ext cx="8584921" cy="525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подготовке и проведении Единых методических дней (ЕМД), конференций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94335" y="2009553"/>
            <a:ext cx="8584921" cy="526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Сопровождение конкурсного движения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183409" y="157156"/>
            <a:ext cx="9392969" cy="1755140"/>
          </a:xfrm>
          <a:prstGeom prst="triangle">
            <a:avLst>
              <a:gd name="adj" fmla="val 49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ОБРАЗОВАНИЯ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рост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638" y="2826590"/>
            <a:ext cx="1052796" cy="163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051" y="1077147"/>
            <a:ext cx="1185073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0" dirty="0">
              <a:solidFill>
                <a:srgbClr val="333333"/>
              </a:solidFill>
              <a:effectLst/>
              <a:latin typeface="YS Text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авыки эффективного взаимодействия с людьми:</a:t>
            </a:r>
          </a:p>
          <a:p>
            <a:endParaRPr lang="ru-RU" sz="2000" b="0" i="0" dirty="0"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«Коммуникация»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опросы взаимодействия в целом, взаимного восприятия друг друга, вербальное и невербальное взаимодействие. 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«Этапы построения коммуникации»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аблюдение за партнёром по коммуникации и использование этого наблюдения для максимально эффективного взаимодействия. 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«Речевые стратегии в коммуникации»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ефрейминг (изменение окраски и отношения к теме), парафраз (подстройка к говорящему). 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онструктивные коммуникации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тратегия поведения людей в конфликтных ситуациях, различные способы выхода из конфликта. 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братная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связь, способы использования критики и коммуникация как инструмент развития себя и других.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7848" y="418870"/>
            <a:ext cx="976139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15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Конструктивные профессиональные коммуникации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33174" y="337830"/>
            <a:ext cx="11520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Неконструктивные коммуникации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—  общение, в котором используется негативная лексика, авторитарный тон</a:t>
            </a:r>
            <a:r>
              <a:rPr lang="ru-RU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608" y="1253679"/>
            <a:ext cx="117277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виды неконструктивного общения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Сравнение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Пренебрежение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Невключённое слушание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Поторапливание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Собственная интерпретация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Критика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Предвидение</a:t>
            </a:r>
            <a:r>
              <a:rPr lang="ru-RU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26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" y="0"/>
            <a:ext cx="121158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Arial "/>
              </a:rPr>
              <a:t>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ПРИНЦИПЫ КОНСТРУКТИВНОГО ОБЩЕНИЯ:</a:t>
            </a:r>
          </a:p>
          <a:p>
            <a:endParaRPr lang="ru-RU" sz="2000" dirty="0">
              <a:solidFill>
                <a:srgbClr val="333333"/>
              </a:solidFill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333333"/>
                </a:solidFill>
                <a:latin typeface="Arial "/>
              </a:rPr>
              <a:t>Активное слушание</a:t>
            </a:r>
            <a:r>
              <a:rPr lang="ru-RU" sz="2100" dirty="0">
                <a:solidFill>
                  <a:srgbClr val="333333"/>
                </a:solidFill>
                <a:latin typeface="Arial 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Использование «я»-сообщений</a:t>
            </a:r>
            <a:r>
              <a:rPr lang="ru-RU" sz="2100" dirty="0">
                <a:latin typeface="Arial "/>
              </a:rPr>
              <a:t>. </a:t>
            </a:r>
          </a:p>
          <a:p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Не использовать категоричные фразы</a:t>
            </a:r>
            <a:r>
              <a:rPr lang="ru-RU" sz="2100" dirty="0">
                <a:latin typeface="Arial 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Контроль эмоций</a:t>
            </a:r>
            <a:r>
              <a:rPr lang="ru-RU" sz="2100" dirty="0">
                <a:latin typeface="Arial 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Уважение личных границ</a:t>
            </a:r>
            <a:r>
              <a:rPr lang="ru-RU" sz="2100" dirty="0">
                <a:latin typeface="Arial 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Говорить чётко и ясно</a:t>
            </a:r>
            <a:r>
              <a:rPr lang="ru-RU" sz="2100" dirty="0">
                <a:latin typeface="Arial 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Использование невербальных сигналов</a:t>
            </a:r>
            <a:r>
              <a:rPr lang="ru-RU" sz="2100" dirty="0">
                <a:latin typeface="Arial 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Слушание без осуждения</a:t>
            </a:r>
            <a:r>
              <a:rPr lang="ru-RU" sz="2100" dirty="0">
                <a:latin typeface="Arial "/>
              </a:rPr>
              <a:t>. </a:t>
            </a:r>
          </a:p>
          <a:p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Согласие и компромисс</a:t>
            </a:r>
            <a:r>
              <a:rPr lang="ru-RU" sz="2100" dirty="0">
                <a:latin typeface="Arial 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100" dirty="0">
              <a:latin typeface="Arial 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Arial "/>
              </a:rPr>
              <a:t>Поддержка и конструктивная критика</a:t>
            </a:r>
            <a:r>
              <a:rPr lang="ru-RU" sz="2100" dirty="0">
                <a:latin typeface="Arial "/>
              </a:rPr>
              <a:t>. </a:t>
            </a:r>
            <a:endParaRPr lang="ru-RU" sz="2100" b="0" i="0" dirty="0">
              <a:effectLst/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4643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86539" y="366119"/>
            <a:ext cx="1120496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2750"/>
            <a:r>
              <a:rPr lang="ru-RU" sz="2100" b="1" dirty="0">
                <a:latin typeface="Arial" pitchFamily="34" charset="0"/>
                <a:cs typeface="Arial" pitchFamily="34" charset="0"/>
              </a:rPr>
              <a:t>	Основная роль методиста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- анализ состояния учебно-методической работы, разработка предложений по повышению ее эффективности для выполнения требований образовательных стандартов, ориентирование учителей в принципах и средствах обучения. </a:t>
            </a:r>
          </a:p>
          <a:p>
            <a:pPr algn="just" defTabSz="412750"/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algn="just" defTabSz="412750"/>
            <a:r>
              <a:rPr lang="ru-RU" sz="2100" b="1" dirty="0">
                <a:latin typeface="Arial" pitchFamily="34" charset="0"/>
                <a:cs typeface="Arial" pitchFamily="34" charset="0"/>
              </a:rPr>
              <a:t>	Методист – связующее звено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между образовательной системой, стандартами и педагогами. Ему необходимо помочь учителю научиться мыслить профессиональными категориями и раскладывать / структурировать свои рабочие задачи, анализировать собственную деятельность. </a:t>
            </a:r>
          </a:p>
          <a:p>
            <a:pPr algn="just" defTabSz="412750"/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algn="just" defTabSz="412750"/>
            <a:r>
              <a:rPr lang="ru-RU" sz="21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6539" y="4132681"/>
            <a:ext cx="1150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u-RU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убъективные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факторы, а именно: личная позиция и отношение к изменениям представляют собой ключевую функцию в работе над изменениями</a:t>
            </a:r>
          </a:p>
          <a:p>
            <a:pPr algn="ctr"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Кристиан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Фрайлингер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Иоганнес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Фишер. Управление изменениями в организации / Пер. с нем. Н.П. Береговой, И.А. Сергеевой. — М.: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Книгописная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палата, 2002. — 264 с. -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31 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586" y="1825625"/>
            <a:ext cx="477010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«Школа – это в первую очередь учитель, во вторую очередь учитель и в третью очередь учитель. А потом всё остальное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В. В. Розанов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63" y="1365276"/>
            <a:ext cx="512999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6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89" y="531025"/>
            <a:ext cx="505510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832" y="1520456"/>
            <a:ext cx="5734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«В деле обучения и воспитания, во всем школьном деле ничего нельзя улучшить, минуя голову учителя».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К. Д. Ушинский </a:t>
            </a:r>
          </a:p>
        </p:txBody>
      </p:sp>
    </p:spTree>
    <p:extLst>
      <p:ext uri="{BB962C8B-B14F-4D97-AF65-F5344CB8AC3E}">
        <p14:creationId xmlns:p14="http://schemas.microsoft.com/office/powerpoint/2010/main" val="37006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27" y="273060"/>
            <a:ext cx="9722533" cy="11957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/ причины изменений в практике организации методического сопровождения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883120"/>
              </p:ext>
            </p:extLst>
          </p:nvPr>
        </p:nvGraphicFramePr>
        <p:xfrm>
          <a:off x="233917" y="1150764"/>
          <a:ext cx="11739548" cy="5497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82212">
                  <a:extLst>
                    <a:ext uri="{9D8B030D-6E8A-4147-A177-3AD203B41FA5}">
                      <a16:colId xmlns:a16="http://schemas.microsoft.com/office/drawing/2014/main" xmlns="" val="2498191864"/>
                    </a:ext>
                  </a:extLst>
                </a:gridCol>
                <a:gridCol w="5857336">
                  <a:extLst>
                    <a:ext uri="{9D8B030D-6E8A-4147-A177-3AD203B41FA5}">
                      <a16:colId xmlns:a16="http://schemas.microsoft.com/office/drawing/2014/main" xmlns="" val="959671537"/>
                    </a:ext>
                  </a:extLst>
                </a:gridCol>
              </a:tblGrid>
              <a:tr h="4357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Внешняя среда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Внутренняя среда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6027512"/>
                  </a:ext>
                </a:extLst>
              </a:tr>
              <a:tr h="668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Социальный заказ. Потребности </a:t>
                      </a:r>
                      <a:r>
                        <a:rPr lang="ru-RU" sz="2000" dirty="0"/>
                        <a:t>региона, страны в изменении образовательной </a:t>
                      </a:r>
                      <a:r>
                        <a:rPr lang="ru-RU" sz="2000" dirty="0" smtClean="0"/>
                        <a:t>ситуации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Интуиция (желание) творческого лидера (руководителя, </a:t>
                      </a:r>
                      <a:r>
                        <a:rPr lang="ru-RU" sz="2000" dirty="0" smtClean="0"/>
                        <a:t>директора, зам.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дир</a:t>
                      </a:r>
                      <a:r>
                        <a:rPr lang="ru-RU" sz="2000" baseline="0" dirty="0" smtClean="0"/>
                        <a:t>., рук. МО</a:t>
                      </a:r>
                      <a:r>
                        <a:rPr lang="ru-RU" sz="2000" dirty="0" smtClean="0"/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460730"/>
                  </a:ext>
                </a:extLst>
              </a:tr>
              <a:tr h="668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Нормативные документы и </a:t>
                      </a:r>
                      <a:r>
                        <a:rPr lang="ru-RU" sz="2000" dirty="0" smtClean="0"/>
                        <a:t>директивы,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профстандарт</a:t>
                      </a:r>
                      <a:r>
                        <a:rPr lang="ru-RU" sz="2000" baseline="0" dirty="0" smtClean="0"/>
                        <a:t> педагога, современные требования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Некий опыт, появившийся в образовательной организации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2834811"/>
                  </a:ext>
                </a:extLst>
              </a:tr>
              <a:tr h="37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Запрос потребителя образовательных </a:t>
                      </a:r>
                      <a:r>
                        <a:rPr lang="ru-RU" sz="2000" dirty="0" smtClean="0"/>
                        <a:t>услуг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Жалобы</a:t>
                      </a:r>
                      <a:r>
                        <a:rPr lang="ru-RU" sz="2000" kern="1200" baseline="0" dirty="0" smtClean="0"/>
                        <a:t> родителей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3718588"/>
                  </a:ext>
                </a:extLst>
              </a:tr>
              <a:tr h="37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Достижения, разработки в науке о человеке и др. </a:t>
                      </a:r>
                      <a:r>
                        <a:rPr lang="ru-RU" sz="2000" dirty="0" smtClean="0"/>
                        <a:t>Обеспечение единства традиций и современных достижений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Потребности коллектива работать по-другому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193957"/>
                  </a:ext>
                </a:extLst>
              </a:tr>
              <a:tr h="668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Ключевые</a:t>
                      </a:r>
                      <a:r>
                        <a:rPr lang="ru-RU" sz="2000" baseline="0" dirty="0" smtClean="0"/>
                        <a:t> тренды (</a:t>
                      </a:r>
                      <a:r>
                        <a:rPr lang="ru-RU" sz="2000" baseline="0" dirty="0" err="1" smtClean="0"/>
                        <a:t>цифровизация</a:t>
                      </a:r>
                      <a:r>
                        <a:rPr lang="ru-RU" sz="2000" baseline="0" dirty="0" smtClean="0"/>
                        <a:t> / ИИ; </a:t>
                      </a:r>
                      <a:r>
                        <a:rPr lang="en-US" sz="2000" baseline="0" dirty="0" smtClean="0"/>
                        <a:t>soft skills)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Профессиональные дефициты педагогов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8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Необходимость</a:t>
                      </a:r>
                      <a:r>
                        <a:rPr lang="ru-RU" sz="2000" baseline="0" dirty="0"/>
                        <a:t> повышения качества образования, достижения обучающимися высоких результатов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Низкая учебная мотивация школьников, низкий уровень дисциплины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3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1"/>
          <p:cNvSpPr>
            <a:spLocks noGrp="1"/>
          </p:cNvSpPr>
          <p:nvPr>
            <p:ph type="title" idx="4294967295"/>
          </p:nvPr>
        </p:nvSpPr>
        <p:spPr>
          <a:xfrm>
            <a:off x="250166" y="404613"/>
            <a:ext cx="4477682" cy="864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1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Профстандарт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Профессиональная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компетентность учителя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9" name="Объект 2"/>
          <p:cNvSpPr/>
          <p:nvPr/>
        </p:nvSpPr>
        <p:spPr>
          <a:xfrm>
            <a:off x="10953750" y="6340475"/>
            <a:ext cx="855663" cy="3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pc="-1" dirty="0">
                <a:solidFill>
                  <a:schemeClr val="accent6">
                    <a:lumMod val="75000"/>
                  </a:schemeClr>
                </a:solidFill>
                <a:latin typeface="Segoe UI Semibold"/>
              </a:rPr>
              <a:t>0</a:t>
            </a:r>
            <a:fld id="{D8F56D34-D85B-4379-B0CF-AD20821FDDE4}" type="slidenum">
              <a:rPr lang="ru-RU" spc="-1">
                <a:solidFill>
                  <a:schemeClr val="accent6">
                    <a:lumMod val="75000"/>
                  </a:schemeClr>
                </a:solidFill>
                <a:latin typeface="Segoe UI Semibold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</a:tabLst>
                <a:defRPr/>
              </a:pPr>
              <a:t>4</a:t>
            </a:fld>
            <a:endParaRPr lang="ru-RU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90" name="Прямоугольник 24"/>
          <p:cNvSpPr/>
          <p:nvPr/>
        </p:nvSpPr>
        <p:spPr>
          <a:xfrm>
            <a:off x="10953750" y="6340475"/>
            <a:ext cx="855663" cy="381000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Прямая соединительная линия 29"/>
          <p:cNvSpPr/>
          <p:nvPr/>
        </p:nvSpPr>
        <p:spPr>
          <a:xfrm>
            <a:off x="0" y="836613"/>
            <a:ext cx="1106455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Прямая соединительная линия 21"/>
          <p:cNvSpPr/>
          <p:nvPr/>
        </p:nvSpPr>
        <p:spPr>
          <a:xfrm flipV="1">
            <a:off x="0" y="6500813"/>
            <a:ext cx="1095375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 bwMode="auto">
          <a:xfrm>
            <a:off x="479425" y="2420938"/>
            <a:ext cx="10474325" cy="30241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marL="342900" indent="-342900">
              <a:buFont typeface="Arial" charset="0"/>
              <a:buChar char="•"/>
            </a:pPr>
            <a:endParaRPr lang="ru-RU" sz="2600" dirty="0">
              <a:solidFill>
                <a:srgbClr val="203864"/>
              </a:solidFill>
              <a:latin typeface="Arial Narrow" pitchFamily="34" charset="0"/>
              <a:cs typeface="Calibri Light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600" dirty="0">
              <a:solidFill>
                <a:srgbClr val="203864"/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600" dirty="0">
              <a:solidFill>
                <a:srgbClr val="203864"/>
              </a:solidFill>
              <a:latin typeface="Times New Roman" pitchFamily="18" charset="0"/>
              <a:cs typeface="DejaVu Sans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600" dirty="0">
              <a:solidFill>
                <a:srgbClr val="203864"/>
              </a:solidFill>
              <a:latin typeface="Arial Narrow" pitchFamily="34" charset="0"/>
              <a:cs typeface="DejaVu Sans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600" dirty="0">
              <a:solidFill>
                <a:srgbClr val="203864"/>
              </a:solidFill>
              <a:latin typeface="Arial Narrow" pitchFamily="34" charset="0"/>
              <a:cs typeface="DejaVu Sans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600" dirty="0">
              <a:solidFill>
                <a:srgbClr val="203864"/>
              </a:solidFill>
              <a:latin typeface="Arial Narrow" pitchFamily="34" charset="0"/>
              <a:cs typeface="DejaVu Sans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600" dirty="0">
              <a:solidFill>
                <a:srgbClr val="203864"/>
              </a:solidFill>
              <a:latin typeface="Arial Narrow" pitchFamily="34" charset="0"/>
              <a:cs typeface="DejaVu Sans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600" dirty="0">
              <a:solidFill>
                <a:srgbClr val="203864"/>
              </a:solidFill>
              <a:latin typeface="Arial Narrow" pitchFamily="34" charset="0"/>
              <a:cs typeface="DejaVu San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423617"/>
            <a:ext cx="4871864" cy="9360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Базовые компетенции педагога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9588" y="3597527"/>
            <a:ext cx="7488832" cy="31239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Когнитивные,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диагностические,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проектировочные,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организаторские,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коммуникативные,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творческие,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       рефлексивные. </a:t>
            </a:r>
          </a:p>
          <a:p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15925"/>
            <a:ext cx="72009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47393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9246"/>
            <a:ext cx="10515600" cy="877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Дефициты педагогов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70" y="1230401"/>
            <a:ext cx="11376837" cy="526528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общепедагогические профессиональные дефициты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дефициты в области оценочно-рефлексивной компетентности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дефициты при подготовке и проведении уроков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дефициты в сфере психолого-педагогической компетентности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дефициты в области коммуникативной компетентности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Низкий уровень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основных компетенций педагога – профессиональной, коммуникативной,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информационно-правовой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овышение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профессиональной компетентности учителей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8755"/>
            <a:ext cx="10515600" cy="1711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педагогическое лидерство директора и администрации; </a:t>
            </a: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командный стиль работы педагогического коллектива;  </a:t>
            </a: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использование эффективных практик совместной работы учителей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658" y="3192401"/>
            <a:ext cx="1177834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 "/>
              </a:rPr>
              <a:t>Требуется </a:t>
            </a:r>
            <a:r>
              <a:rPr lang="ru-RU" sz="2400" b="1" dirty="0">
                <a:latin typeface="Arial "/>
              </a:rPr>
              <a:t>грамотная организация взаимодействия</a:t>
            </a:r>
            <a:r>
              <a:rPr lang="ru-RU" sz="2400" dirty="0">
                <a:latin typeface="Arial "/>
              </a:rPr>
              <a:t>:</a:t>
            </a:r>
          </a:p>
          <a:p>
            <a:endParaRPr lang="ru-RU" sz="2400" dirty="0">
              <a:solidFill>
                <a:srgbClr val="000000"/>
              </a:solidFill>
              <a:latin typeface="Arial 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 "/>
              </a:rPr>
              <a:t>Выделять ответственных людей.</a:t>
            </a:r>
          </a:p>
          <a:p>
            <a:r>
              <a:rPr lang="ru-RU" sz="2400" dirty="0">
                <a:latin typeface="Arial "/>
              </a:rPr>
              <a:t>   Создавать корпоративные коммуникации в едином информационном поле.</a:t>
            </a:r>
          </a:p>
          <a:p>
            <a:r>
              <a:rPr lang="ru-RU" sz="2400" dirty="0">
                <a:latin typeface="Arial "/>
              </a:rPr>
              <a:t>      Развивать практику неформального общения. </a:t>
            </a:r>
          </a:p>
          <a:p>
            <a:r>
              <a:rPr lang="ru-RU" sz="2400" dirty="0">
                <a:latin typeface="Arial "/>
              </a:rPr>
              <a:t>         Выявлять проблемы.  Разрешать конфликты.</a:t>
            </a:r>
          </a:p>
          <a:p>
            <a:r>
              <a:rPr lang="ru-RU" sz="2400" dirty="0">
                <a:latin typeface="Arial "/>
              </a:rPr>
              <a:t>            Гибко планировать, строго контролировать выполнение. 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Удерживать перспективных сотрудников.</a:t>
            </a:r>
          </a:p>
          <a:p>
            <a:endParaRPr lang="ru-RU" sz="2400" dirty="0">
              <a:latin typeface="Arial "/>
            </a:endParaRPr>
          </a:p>
          <a:p>
            <a:endParaRPr lang="ru-RU" sz="14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6358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Grp="1"/>
          </p:cNvSpPr>
          <p:nvPr>
            <p:ph sz="half" idx="4294967295"/>
          </p:nvPr>
        </p:nvSpPr>
        <p:spPr>
          <a:xfrm>
            <a:off x="7737894" y="2172076"/>
            <a:ext cx="4267199" cy="396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endParaRPr lang="ru-RU" altLang="ru-RU" sz="1800" b="1" dirty="0">
              <a:solidFill>
                <a:srgbClr val="7030A0"/>
              </a:solidFill>
              <a:latin typeface="Arial 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b="1" dirty="0">
                <a:latin typeface="Arial "/>
              </a:rPr>
              <a:t>На основе эмоциональной сплоченности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sz="2000" b="1" dirty="0">
              <a:latin typeface="Arial 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b="1" dirty="0">
                <a:latin typeface="Arial "/>
              </a:rPr>
              <a:t>Ролевой подход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sz="2000" b="1" dirty="0">
              <a:latin typeface="Arial 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b="1" dirty="0">
                <a:latin typeface="Arial "/>
              </a:rPr>
              <a:t>Проблемно-ориентированный подход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sz="2000" b="1" dirty="0">
              <a:latin typeface="Arial 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b="1" dirty="0">
                <a:latin typeface="Arial "/>
              </a:rPr>
              <a:t>Динамический подход</a:t>
            </a:r>
          </a:p>
          <a:p>
            <a:pPr marL="381000" indent="-381000" algn="ctr">
              <a:lnSpc>
                <a:spcPct val="80000"/>
              </a:lnSpc>
              <a:buFontTx/>
              <a:buAutoNum type="arabicPeriod"/>
              <a:defRPr/>
            </a:pPr>
            <a:endParaRPr lang="ru-RU" altLang="ru-RU" sz="1800" b="1" dirty="0">
              <a:solidFill>
                <a:srgbClr val="7030A0"/>
              </a:solidFill>
              <a:latin typeface="Arial 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73" y="1326136"/>
            <a:ext cx="7283723" cy="4320000"/>
          </a:xfrm>
          <a:prstGeom prst="rect">
            <a:avLst/>
          </a:prstGeom>
        </p:spPr>
      </p:pic>
      <p:sp>
        <p:nvSpPr>
          <p:cNvPr id="9" name="Rectangle 2"/>
          <p:cNvSpPr txBox="1">
            <a:spLocks/>
          </p:cNvSpPr>
          <p:nvPr/>
        </p:nvSpPr>
        <p:spPr>
          <a:xfrm>
            <a:off x="7737894" y="601608"/>
            <a:ext cx="4357216" cy="1449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Arial "/>
              </a:rPr>
              <a:t>Командообразование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Arial "/>
              </a:rPr>
              <a:t>как инструмент методической работы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0262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604975" y="1419748"/>
            <a:ext cx="11229062" cy="4664275"/>
          </a:xfrm>
        </p:spPr>
        <p:txBody>
          <a:bodyPr rtlCol="0">
            <a:normAutofit/>
          </a:bodyPr>
          <a:lstStyle/>
          <a:p>
            <a:pPr marL="677863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«Пассажиры автобуса»</a:t>
            </a:r>
          </a:p>
          <a:p>
            <a:pPr marL="677863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«Мы и он»</a:t>
            </a:r>
            <a:endParaRPr lang="ru-RU" alt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3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"Один на поле, остальные на трибунах"</a:t>
            </a:r>
            <a:endParaRPr lang="ru-RU" alt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3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"Каждый несет свой чемодан, но без ручек"</a:t>
            </a:r>
            <a:endParaRPr lang="ru-RU" alt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3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"Хор солистов"</a:t>
            </a:r>
            <a:endParaRPr lang="ru-RU" alt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3" indent="-609600">
              <a:lnSpc>
                <a:spcPct val="80000"/>
              </a:lnSpc>
              <a:buFont typeface="Wingdings" panose="05000000000000000000" pitchFamily="2" charset="2"/>
              <a:buChar char=""/>
              <a:defRPr/>
            </a:pPr>
            <a:endParaRPr lang="ru-RU" alt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242902" y="682290"/>
            <a:ext cx="7772400" cy="486193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ПАТОЛОГИИ КОМАНДООБРАЗОВАНИЯ 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604975" y="3751885"/>
            <a:ext cx="11306019" cy="2512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6.   "Серпентарий единомышленников"</a:t>
            </a:r>
            <a:endParaRPr lang="ru-RU" altLang="ru-RU" sz="24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7.   "Уважайте меня, бездельники, полюбите меня, тупицы!"</a:t>
            </a:r>
            <a:endParaRPr lang="ru-RU" altLang="ru-RU" sz="24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8.   "Грозный отец и напуганные дети"</a:t>
            </a:r>
            <a:endParaRPr lang="ru-RU" altLang="ru-RU" sz="24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9.   "Много умных, мало взрослых"</a:t>
            </a:r>
            <a:endParaRPr lang="ru-RU" altLang="ru-RU" sz="24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10.  "Негативная селекция"</a:t>
            </a:r>
            <a:endParaRPr lang="ru-RU" alt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4098" y="6335287"/>
            <a:ext cx="8377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>
                <a:latin typeface="Arial "/>
              </a:rPr>
              <a:t>Пригожин А.И. Методы развития организаций. - М.: МЦФЭР, 2003. - 863 с</a:t>
            </a:r>
            <a:endParaRPr lang="ru-RU" sz="14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8006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76449" y="560939"/>
            <a:ext cx="5891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50" dirty="0">
                <a:solidFill>
                  <a:schemeClr val="accent6">
                    <a:lumMod val="50000"/>
                  </a:schemeClr>
                </a:solidFill>
                <a:latin typeface="Arial "/>
                <a:ea typeface="Times New Roman" panose="02020603050405020304" pitchFamily="18" charset="0"/>
              </a:rPr>
              <a:t>УСЛОВИЯ эффективности методического сопровождения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407" y="1810079"/>
            <a:ext cx="528859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Необходимо:</a:t>
            </a:r>
          </a:p>
          <a:p>
            <a:endParaRPr lang="ru-RU" sz="21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выделить все актуальные проблемы ОО;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сформировать концепцию развития;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заинтересовать весь коллектив в освоении педагогического новшества;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обеспечить качество и рациональность постановки целей;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разработать реальную программу развития ОО;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обеспечить контроль.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2332" y="363915"/>
            <a:ext cx="594891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управления процессом профессионального роста: </a:t>
            </a:r>
          </a:p>
          <a:p>
            <a:endParaRPr lang="ru-RU" sz="2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перспективности и целенаправленности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положительного эмоционального фона и мотивации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унификации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обратной связи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оперативности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опережающего отражения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863</Words>
  <Application>Microsoft Office PowerPoint</Application>
  <PresentationFormat>Произвольный</PresentationFormat>
  <Paragraphs>230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Источники / причины изменений в практике организации методического сопровождения </vt:lpstr>
      <vt:lpstr>Профстандарт   Профессиональная компетентность учителя  </vt:lpstr>
      <vt:lpstr>Дефициты педагогов</vt:lpstr>
      <vt:lpstr>Повышение профессиональной компетентности учителей </vt:lpstr>
      <vt:lpstr>Презентация PowerPoint</vt:lpstr>
      <vt:lpstr>ПАТОЛОГИИ КОМАНДООБРАЗОВАНИЯ </vt:lpstr>
      <vt:lpstr>Презентация PowerPoint</vt:lpstr>
      <vt:lpstr>Презентация PowerPoint</vt:lpstr>
      <vt:lpstr>Функции методического сопровождения</vt:lpstr>
      <vt:lpstr>Основные задачи методического сопровождения </vt:lpstr>
      <vt:lpstr>Фазы профессионального становления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Иванычева</dc:creator>
  <cp:lastModifiedBy>Пользователь</cp:lastModifiedBy>
  <cp:revision>168</cp:revision>
  <cp:lastPrinted>2025-04-21T11:03:54Z</cp:lastPrinted>
  <dcterms:created xsi:type="dcterms:W3CDTF">2025-04-03T06:46:32Z</dcterms:created>
  <dcterms:modified xsi:type="dcterms:W3CDTF">2025-08-26T09:19:59Z</dcterms:modified>
</cp:coreProperties>
</file>