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9" r:id="rId3"/>
    <p:sldId id="266" r:id="rId4"/>
    <p:sldId id="283" r:id="rId5"/>
    <p:sldId id="281" r:id="rId6"/>
    <p:sldId id="267" r:id="rId7"/>
    <p:sldId id="264" r:id="rId8"/>
    <p:sldId id="262" r:id="rId9"/>
    <p:sldId id="263" r:id="rId10"/>
    <p:sldId id="270" r:id="rId11"/>
    <p:sldId id="271" r:id="rId12"/>
    <p:sldId id="272" r:id="rId13"/>
    <p:sldId id="273" r:id="rId14"/>
    <p:sldId id="274" r:id="rId15"/>
    <p:sldId id="275" r:id="rId16"/>
    <p:sldId id="258" r:id="rId17"/>
    <p:sldId id="260" r:id="rId18"/>
    <p:sldId id="276" r:id="rId19"/>
    <p:sldId id="277" r:id="rId20"/>
    <p:sldId id="278" r:id="rId21"/>
    <p:sldId id="261" r:id="rId22"/>
    <p:sldId id="265" r:id="rId23"/>
    <p:sldId id="279" r:id="rId24"/>
    <p:sldId id="280" r:id="rId25"/>
    <p:sldId id="282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2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4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341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45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184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4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95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5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8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7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8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1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1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37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620688"/>
            <a:ext cx="5826719" cy="34301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формирующего оценивания как средство повышения учебной мотивации школьников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43864" y="4509120"/>
            <a:ext cx="7772400" cy="1199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07.11.2024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3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5"/>
            <a:ext cx="9277149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" y="-1"/>
            <a:ext cx="9125999" cy="608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22638"/>
            <a:ext cx="914400" cy="50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98"/>
            <a:ext cx="9175639" cy="601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9197" y="22638"/>
            <a:ext cx="914400" cy="50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7" y="0"/>
            <a:ext cx="9084464" cy="619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58331"/>
            <a:ext cx="914400" cy="50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-20960"/>
            <a:ext cx="9146216" cy="65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7101" y="178570"/>
            <a:ext cx="636700" cy="50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6" y="265332"/>
            <a:ext cx="9103164" cy="522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265332"/>
            <a:ext cx="775491" cy="50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930400"/>
            <a:ext cx="6914729" cy="4110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Эффективное формирующее оценивание включает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данных о продвижении </a:t>
            </a:r>
            <a:r>
              <a:rPr lang="ru-RU" sz="2800" dirty="0" smtClean="0"/>
              <a:t>в формировании навыков и умений ребенка, осуществляемый для того, чтобы педагогические методы работали на преодоление несоответствия между текущими знаниями  умениями ребенка и ожидаемыми результатами.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550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нструментарий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Таблицы образовательных </a:t>
            </a:r>
            <a:r>
              <a:rPr lang="ru-RU" sz="2800" dirty="0" smtClean="0"/>
              <a:t>результатов (рабочая программа)</a:t>
            </a:r>
          </a:p>
          <a:p>
            <a:r>
              <a:rPr lang="ru-RU" sz="2800" dirty="0" smtClean="0"/>
              <a:t>Цель и задачи урока</a:t>
            </a:r>
          </a:p>
          <a:p>
            <a:r>
              <a:rPr lang="ru-RU" sz="2800" dirty="0" smtClean="0"/>
              <a:t>Конкретные критерии оценивания</a:t>
            </a:r>
            <a:endParaRPr lang="ru-RU" sz="2800" dirty="0" smtClean="0"/>
          </a:p>
          <a:p>
            <a:r>
              <a:rPr lang="ru-RU" sz="2800" dirty="0" smtClean="0"/>
              <a:t>Чек-листы (для конкретного урока, для раздела в целом)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501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4" y="1481327"/>
            <a:ext cx="6737146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51" y="3329345"/>
            <a:ext cx="7068951" cy="1332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212" y="3466074"/>
            <a:ext cx="969412" cy="50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" y="-1"/>
            <a:ext cx="9126161" cy="662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3026" y="80825"/>
            <a:ext cx="6503122" cy="6700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857"/>
            <a:ext cx="636700" cy="50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Формирующее оценивание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7139136" cy="5116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1) Процесс, при котором учащиеся работают над совершенствованием своего обучения с помощью обратной связи от учителя.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2) Современная образовательная стратегия, где внутреннее (формирующее) оценивание противопоставлено внешнему (суммирующему)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2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9007029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Формирующее оценивание как педагогическая технология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8172400" cy="5733256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1.</a:t>
            </a:r>
            <a:r>
              <a:rPr lang="ru-RU" sz="1900" dirty="0"/>
              <a:t> Планирование образовательных </a:t>
            </a:r>
            <a:r>
              <a:rPr lang="ru-RU" sz="1900" dirty="0" smtClean="0"/>
              <a:t>результатов </a:t>
            </a:r>
            <a:r>
              <a:rPr lang="ru-RU" sz="1900" dirty="0"/>
              <a:t>учащихся по темам</a:t>
            </a:r>
            <a:r>
              <a:rPr lang="ru-RU" sz="1900" dirty="0" smtClean="0"/>
              <a:t>.</a:t>
            </a:r>
          </a:p>
          <a:p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2.</a:t>
            </a:r>
            <a:r>
              <a:rPr lang="ru-RU" sz="1900" dirty="0"/>
              <a:t> Планирование цели урока как образовательного результата деятельности учащихся.</a:t>
            </a:r>
          </a:p>
          <a:p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3.</a:t>
            </a:r>
            <a:r>
              <a:rPr lang="ru-RU" sz="1900" dirty="0"/>
              <a:t> Формирование задач урока как этапов деятельности учащихся.</a:t>
            </a:r>
          </a:p>
          <a:p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4.</a:t>
            </a:r>
            <a:r>
              <a:rPr lang="ru-RU" sz="1900" dirty="0"/>
              <a:t>Формулировка конкретных критерий оценивания деятельности учащихся на уроке.</a:t>
            </a:r>
          </a:p>
          <a:p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</a:t>
            </a:r>
            <a:r>
              <a:rPr lang="ru-RU" sz="1900" i="1" dirty="0"/>
              <a:t>.</a:t>
            </a:r>
            <a:r>
              <a:rPr lang="ru-RU" sz="1900" dirty="0"/>
              <a:t> Оценивание деятельности учащихся по критериям.</a:t>
            </a:r>
          </a:p>
          <a:p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6</a:t>
            </a:r>
            <a:r>
              <a:rPr lang="ru-RU" sz="1900" i="1" dirty="0"/>
              <a:t>.</a:t>
            </a:r>
            <a:r>
              <a:rPr lang="ru-RU" sz="1900" dirty="0"/>
              <a:t> Осуществление обратной связи: учитель-ученик, ученик-ученик, ученик-учитель.</a:t>
            </a:r>
          </a:p>
          <a:p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7</a:t>
            </a:r>
            <a:r>
              <a:rPr lang="ru-RU" sz="1900" i="1" dirty="0"/>
              <a:t>. </a:t>
            </a:r>
            <a:r>
              <a:rPr lang="ru-RU" sz="1900" dirty="0"/>
              <a:t>При оценивании необходимо сравнивать данные результаты достижений учащихся с предыдущим уровнем их достижений.</a:t>
            </a:r>
          </a:p>
          <a:p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8</a:t>
            </a:r>
            <a:r>
              <a:rPr lang="ru-RU" sz="1900" i="1" dirty="0"/>
              <a:t>.</a:t>
            </a:r>
            <a:r>
              <a:rPr lang="ru-RU" sz="1900" dirty="0"/>
              <a:t> Определение места учащегося на пути достижения цели.</a:t>
            </a:r>
          </a:p>
          <a:p>
            <a:r>
              <a:rPr lang="ru-RU" sz="1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9</a:t>
            </a:r>
            <a:r>
              <a:rPr lang="ru-RU" sz="1900" i="1" dirty="0"/>
              <a:t>.</a:t>
            </a:r>
            <a:r>
              <a:rPr lang="ru-RU" sz="1900" dirty="0"/>
              <a:t> Корректировка образовательного маршрута учащегося.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6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методы и приемы </a:t>
            </a:r>
            <a:r>
              <a:rPr lang="ru-RU" sz="2800" dirty="0">
                <a:effectLst/>
              </a:rPr>
              <a:t>использования формирующего оценивания на уроке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7488832" cy="482453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Постановка вопросов</a:t>
            </a:r>
          </a:p>
          <a:p>
            <a:r>
              <a:rPr lang="ru-RU" sz="2400" dirty="0" smtClean="0"/>
              <a:t>Наблюдение </a:t>
            </a:r>
          </a:p>
          <a:p>
            <a:r>
              <a:rPr lang="ru-RU" sz="2400" dirty="0" smtClean="0"/>
              <a:t>Беседа-обсуждение</a:t>
            </a:r>
          </a:p>
          <a:p>
            <a:endParaRPr lang="ru-RU" sz="2400" dirty="0"/>
          </a:p>
          <a:p>
            <a:r>
              <a:rPr lang="ru-RU" sz="2400" dirty="0" smtClean="0"/>
              <a:t>                                         </a:t>
            </a:r>
            <a:r>
              <a:rPr lang="ru-RU" sz="2400" dirty="0" smtClean="0"/>
              <a:t>  </a:t>
            </a:r>
            <a:r>
              <a:rPr lang="ru-RU" sz="2400" dirty="0" smtClean="0"/>
              <a:t>«Светофор</a:t>
            </a:r>
            <a:r>
              <a:rPr lang="ru-RU" sz="2400" dirty="0"/>
              <a:t>»</a:t>
            </a:r>
          </a:p>
          <a:p>
            <a:r>
              <a:rPr lang="ru-RU" sz="2400" dirty="0" smtClean="0"/>
              <a:t>                                        «</a:t>
            </a:r>
            <a:r>
              <a:rPr lang="ru-RU" sz="2400" dirty="0"/>
              <a:t>Сигналы рукой»</a:t>
            </a:r>
          </a:p>
          <a:p>
            <a:r>
              <a:rPr lang="ru-RU" sz="2400" dirty="0" smtClean="0"/>
              <a:t>                                       «</a:t>
            </a:r>
            <a:r>
              <a:rPr lang="ru-RU" sz="2400" dirty="0"/>
              <a:t>Речевые образцы»</a:t>
            </a:r>
          </a:p>
          <a:p>
            <a:r>
              <a:rPr lang="ru-RU" sz="2400" dirty="0" smtClean="0"/>
              <a:t>                                      </a:t>
            </a:r>
            <a:r>
              <a:rPr lang="ru-RU" sz="2400" dirty="0" smtClean="0"/>
              <a:t> «</a:t>
            </a:r>
            <a:r>
              <a:rPr lang="ru-RU" sz="2400" dirty="0"/>
              <a:t>Одноминутное эссе»</a:t>
            </a:r>
          </a:p>
          <a:p>
            <a:r>
              <a:rPr lang="ru-RU" sz="2400" dirty="0" smtClean="0"/>
              <a:t>                                        «</a:t>
            </a:r>
            <a:r>
              <a:rPr lang="ru-RU" sz="2400" dirty="0"/>
              <a:t>Цепочка заметок»</a:t>
            </a:r>
          </a:p>
          <a:p>
            <a:r>
              <a:rPr lang="ru-RU" sz="2400" dirty="0" smtClean="0"/>
              <a:t>                                        «</a:t>
            </a:r>
            <a:r>
              <a:rPr lang="ru-RU" sz="2400" dirty="0"/>
              <a:t>Карты приложений»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7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0" y="980728"/>
            <a:ext cx="9097295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88" r="1674" b="4600"/>
          <a:stretch/>
        </p:blipFill>
        <p:spPr>
          <a:xfrm>
            <a:off x="14567" y="0"/>
            <a:ext cx="883119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7776864" cy="5445224"/>
          </a:xfrm>
        </p:spPr>
        <p:txBody>
          <a:bodyPr>
            <a:normAutofit/>
          </a:bodyPr>
          <a:lstStyle/>
          <a:p>
            <a:r>
              <a:rPr lang="ru-RU" sz="2800" b="1" dirty="0"/>
              <a:t>1. Что такое формирующее оценивание? </a:t>
            </a:r>
            <a:endParaRPr lang="ru-RU" sz="2800" dirty="0"/>
          </a:p>
          <a:p>
            <a:r>
              <a:rPr lang="ru-RU" sz="2800" b="1" dirty="0" smtClean="0"/>
              <a:t>2</a:t>
            </a:r>
            <a:r>
              <a:rPr lang="ru-RU" sz="2800" b="1" dirty="0"/>
              <a:t>. Целью формирующего оценивания </a:t>
            </a:r>
            <a:r>
              <a:rPr lang="ru-RU" sz="2800" b="1" dirty="0" smtClean="0"/>
              <a:t>является …</a:t>
            </a:r>
            <a:endParaRPr lang="ru-RU" sz="2800" dirty="0"/>
          </a:p>
          <a:p>
            <a:r>
              <a:rPr lang="ru-RU" sz="2800" b="1" dirty="0" smtClean="0"/>
              <a:t>3</a:t>
            </a:r>
            <a:r>
              <a:rPr lang="ru-RU" sz="2800" b="1" dirty="0"/>
              <a:t>. Что играет главную роль в обеспечении успешных достижений в обучении учащихся?</a:t>
            </a:r>
            <a:endParaRPr lang="ru-RU" sz="2800" dirty="0"/>
          </a:p>
          <a:p>
            <a:r>
              <a:rPr lang="ru-RU" sz="2800" b="1" dirty="0" smtClean="0"/>
              <a:t>4</a:t>
            </a:r>
            <a:r>
              <a:rPr lang="ru-RU" sz="2800" b="1" dirty="0"/>
              <a:t>. Для того, чтобы повысить внутреннюю мотивацию учащихся, очень важно </a:t>
            </a:r>
            <a:r>
              <a:rPr lang="ru-RU" sz="2800" b="1" dirty="0" smtClean="0"/>
              <a:t>учитывать …</a:t>
            </a:r>
            <a:endParaRPr lang="ru-RU" sz="2800" dirty="0"/>
          </a:p>
          <a:p>
            <a:r>
              <a:rPr lang="ru-RU" sz="2800" b="1" dirty="0" smtClean="0"/>
              <a:t>5</a:t>
            </a:r>
            <a:r>
              <a:rPr lang="ru-RU" sz="2800" b="1" dirty="0"/>
              <a:t>. Основная роль учителя в процессе </a:t>
            </a:r>
            <a:r>
              <a:rPr lang="ru-RU" sz="2800" b="1" dirty="0" smtClean="0"/>
              <a:t>обучения 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30803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Обратная связь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107" y="1929656"/>
            <a:ext cx="6626696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Назовите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2 - 3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техники </a:t>
            </a:r>
            <a:r>
              <a:rPr lang="ru-RU" sz="2800" dirty="0"/>
              <a:t>формирующего оценивания, наиболее близкие и понятные вам (те, которые вы уже использовали в своей деятельности или будете их применять в ближайшем будущем).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Опишите </a:t>
            </a:r>
            <a:r>
              <a:rPr lang="ru-RU" sz="2800" dirty="0"/>
              <a:t>очень кратко, в чем суть этих методик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96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8761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482681" cy="2171328"/>
          </a:xfrm>
        </p:spPr>
        <p:txBody>
          <a:bodyPr>
            <a:no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положительных качества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3356992"/>
            <a:ext cx="6347714" cy="26843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39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Критериальное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оценивание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84784"/>
            <a:ext cx="6842721" cy="53732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Цветовая гамма (1 цвет – 0 баллов, 2 цвета – 1 балл)</a:t>
            </a:r>
          </a:p>
          <a:p>
            <a:r>
              <a:rPr lang="ru-RU" sz="2000" dirty="0" smtClean="0"/>
              <a:t>Наличие элементов:</a:t>
            </a:r>
          </a:p>
          <a:p>
            <a:r>
              <a:rPr lang="ru-RU" sz="2000" dirty="0" smtClean="0"/>
              <a:t>Окно – 1 балл </a:t>
            </a:r>
          </a:p>
          <a:p>
            <a:r>
              <a:rPr lang="ru-RU" sz="2000" dirty="0" smtClean="0"/>
              <a:t>Окно на чердаке – 1 балл</a:t>
            </a:r>
          </a:p>
          <a:p>
            <a:r>
              <a:rPr lang="ru-RU" sz="2000" dirty="0" smtClean="0"/>
              <a:t>Дверь – 1 балл</a:t>
            </a:r>
          </a:p>
          <a:p>
            <a:r>
              <a:rPr lang="ru-RU" sz="2000" dirty="0" smtClean="0"/>
              <a:t>Труба – 1 балл (труба с дымом – 2 балла)</a:t>
            </a:r>
          </a:p>
          <a:p>
            <a:r>
              <a:rPr lang="ru-RU" sz="2000" dirty="0" smtClean="0"/>
              <a:t>Крыльцо – 1 балл</a:t>
            </a:r>
          </a:p>
          <a:p>
            <a:r>
              <a:rPr lang="ru-RU" sz="2000" dirty="0" smtClean="0"/>
              <a:t>Забор – 1 балл</a:t>
            </a:r>
          </a:p>
          <a:p>
            <a:r>
              <a:rPr lang="ru-RU" sz="2000" dirty="0" smtClean="0"/>
              <a:t>Растения у дома – 1 балл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«5» – 7 - 9 баллов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«4» – 4 - 6 баллов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«3» – 2 - 3 балла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32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" y="0"/>
            <a:ext cx="9255760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02" y="332656"/>
            <a:ext cx="6626697" cy="1320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Формирующее оценивание – оценивание для обучения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7200799" cy="46085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/>
              <a:t>ПОМОГАЕТ:</a:t>
            </a:r>
          </a:p>
          <a:p>
            <a:pPr marL="0" indent="0">
              <a:buNone/>
            </a:pPr>
            <a:r>
              <a:rPr lang="ru-RU" sz="2800" b="1" dirty="0" smtClean="0"/>
              <a:t>Учителю:</a:t>
            </a:r>
            <a:r>
              <a:rPr lang="ru-RU" sz="2800" dirty="0" smtClean="0"/>
              <a:t> проводить диагностику обученности</a:t>
            </a:r>
          </a:p>
          <a:p>
            <a:pPr marL="0" indent="0">
              <a:buNone/>
            </a:pPr>
            <a:r>
              <a:rPr lang="ru-RU" sz="2800" b="1" dirty="0" smtClean="0"/>
              <a:t>Ученику: </a:t>
            </a:r>
            <a:r>
              <a:rPr lang="ru-RU" sz="2800" dirty="0" smtClean="0"/>
              <a:t>корректировать путь продвижения по новому материалу</a:t>
            </a:r>
          </a:p>
          <a:p>
            <a:pPr marL="0" indent="0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формирующего оценивания – улучшать качество учения, а не обеспечивать основания для выставления отметок.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7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999" y="476672"/>
            <a:ext cx="6618312" cy="1143000"/>
          </a:xfrm>
        </p:spPr>
        <p:txBody>
          <a:bodyPr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формирующего оценивания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75711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1) Постоянный процесс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2) Оценивание может быть только </a:t>
            </a:r>
            <a:r>
              <a:rPr lang="ru-RU" sz="3200" dirty="0" err="1" smtClean="0"/>
              <a:t>критериальным</a:t>
            </a: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3) Заранее известны критерии оценивания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681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6914729" cy="1320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применить на практике?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772816"/>
            <a:ext cx="7128792" cy="48245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Использовать </a:t>
            </a:r>
            <a:r>
              <a:rPr lang="ru-RU" sz="2800" dirty="0" err="1" smtClean="0"/>
              <a:t>критериальный</a:t>
            </a:r>
            <a:r>
              <a:rPr lang="ru-RU" sz="2800" dirty="0" smtClean="0"/>
              <a:t> подход оценивания</a:t>
            </a:r>
          </a:p>
          <a:p>
            <a:r>
              <a:rPr lang="ru-RU" sz="2800" dirty="0" smtClean="0"/>
              <a:t>Балльная система оценивания</a:t>
            </a:r>
          </a:p>
          <a:p>
            <a:r>
              <a:rPr lang="ru-RU" sz="2800" dirty="0" smtClean="0"/>
              <a:t>Разноуровневые задания</a:t>
            </a:r>
          </a:p>
          <a:p>
            <a:r>
              <a:rPr lang="ru-RU" sz="2800" dirty="0" smtClean="0"/>
              <a:t>Портфолио ученика</a:t>
            </a:r>
          </a:p>
          <a:p>
            <a:r>
              <a:rPr lang="ru-RU" sz="2800" dirty="0" smtClean="0"/>
              <a:t>Таблицы образовательных результатов</a:t>
            </a:r>
          </a:p>
          <a:p>
            <a:r>
              <a:rPr lang="ru-RU" sz="2800" dirty="0" smtClean="0"/>
              <a:t>Таблицы </a:t>
            </a:r>
            <a:r>
              <a:rPr lang="ru-RU" sz="2800" dirty="0" err="1" smtClean="0"/>
              <a:t>самооценивания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9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429</Words>
  <Application>Microsoft Office PowerPoint</Application>
  <PresentationFormat>Экран (4:3)</PresentationFormat>
  <Paragraphs>75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Аспект</vt:lpstr>
      <vt:lpstr>Технология формирующего оценивания как средство повышения учебной мотивации школьников</vt:lpstr>
      <vt:lpstr>Формирующее оценивание</vt:lpstr>
      <vt:lpstr>Презентация PowerPoint</vt:lpstr>
      <vt:lpstr>3 положительных качества</vt:lpstr>
      <vt:lpstr>Критериальное оценивание</vt:lpstr>
      <vt:lpstr>Презентация PowerPoint</vt:lpstr>
      <vt:lpstr>Формирующее оценивание – оценивание для обучения</vt:lpstr>
      <vt:lpstr>Принципы формирующего оценивания</vt:lpstr>
      <vt:lpstr>Как применить на практике?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Инструментарий</vt:lpstr>
      <vt:lpstr>Презентация PowerPoint</vt:lpstr>
      <vt:lpstr>Презентация PowerPoint</vt:lpstr>
      <vt:lpstr>Презентация PowerPoint</vt:lpstr>
      <vt:lpstr>Формирующее оценивание как педагогическая технология</vt:lpstr>
      <vt:lpstr>Основные методы и приемы использования формирующего оценивания на уроке </vt:lpstr>
      <vt:lpstr>Презентация PowerPoint</vt:lpstr>
      <vt:lpstr>Презентация PowerPoint</vt:lpstr>
      <vt:lpstr>Тест</vt:lpstr>
      <vt:lpstr>Обратная связь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Формирующее оценивание</dc:title>
  <dc:creator>User</dc:creator>
  <cp:lastModifiedBy>Важенина</cp:lastModifiedBy>
  <cp:revision>23</cp:revision>
  <dcterms:created xsi:type="dcterms:W3CDTF">2023-05-02T05:26:34Z</dcterms:created>
  <dcterms:modified xsi:type="dcterms:W3CDTF">2024-11-08T09:35:18Z</dcterms:modified>
</cp:coreProperties>
</file>