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6" r:id="rId3"/>
    <p:sldId id="327" r:id="rId4"/>
    <p:sldId id="300" r:id="rId5"/>
    <p:sldId id="301" r:id="rId6"/>
    <p:sldId id="302" r:id="rId7"/>
    <p:sldId id="263" r:id="rId8"/>
    <p:sldId id="290" r:id="rId9"/>
    <p:sldId id="292" r:id="rId10"/>
    <p:sldId id="293" r:id="rId11"/>
    <p:sldId id="295" r:id="rId12"/>
    <p:sldId id="265" r:id="rId13"/>
    <p:sldId id="287" r:id="rId14"/>
    <p:sldId id="288" r:id="rId15"/>
    <p:sldId id="289" r:id="rId16"/>
    <p:sldId id="260" r:id="rId17"/>
    <p:sldId id="283" r:id="rId18"/>
    <p:sldId id="285" r:id="rId19"/>
    <p:sldId id="296" r:id="rId20"/>
    <p:sldId id="297" r:id="rId21"/>
    <p:sldId id="299" r:id="rId22"/>
    <p:sldId id="305" r:id="rId23"/>
    <p:sldId id="306" r:id="rId24"/>
    <p:sldId id="307" r:id="rId25"/>
    <p:sldId id="308" r:id="rId26"/>
    <p:sldId id="304" r:id="rId27"/>
    <p:sldId id="309" r:id="rId28"/>
    <p:sldId id="310" r:id="rId29"/>
    <p:sldId id="311" r:id="rId30"/>
    <p:sldId id="312" r:id="rId31"/>
    <p:sldId id="313" r:id="rId32"/>
    <p:sldId id="314" r:id="rId33"/>
    <p:sldId id="315" r:id="rId34"/>
    <p:sldId id="316" r:id="rId35"/>
    <p:sldId id="318" r:id="rId36"/>
    <p:sldId id="319" r:id="rId37"/>
    <p:sldId id="320" r:id="rId38"/>
    <p:sldId id="322" r:id="rId39"/>
    <p:sldId id="324" r:id="rId40"/>
    <p:sldId id="325"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432961A-CA3E-41FA-9F0C-325E88FDC28B}" type="datetimeFigureOut">
              <a:rPr lang="ru-RU" smtClean="0"/>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75F28A-A5F2-4515-BC5E-035160D90B26}" type="slidenum">
              <a:rPr lang="ru-RU" smtClean="0"/>
              <a:t>‹#›</a:t>
            </a:fld>
            <a:endParaRPr lang="ru-RU"/>
          </a:p>
        </p:txBody>
      </p:sp>
    </p:spTree>
    <p:extLst>
      <p:ext uri="{BB962C8B-B14F-4D97-AF65-F5344CB8AC3E}">
        <p14:creationId xmlns:p14="http://schemas.microsoft.com/office/powerpoint/2010/main" val="1910691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432961A-CA3E-41FA-9F0C-325E88FDC28B}" type="datetimeFigureOut">
              <a:rPr lang="ru-RU" smtClean="0"/>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75F28A-A5F2-4515-BC5E-035160D90B26}" type="slidenum">
              <a:rPr lang="ru-RU" smtClean="0"/>
              <a:t>‹#›</a:t>
            </a:fld>
            <a:endParaRPr lang="ru-RU"/>
          </a:p>
        </p:txBody>
      </p:sp>
    </p:spTree>
    <p:extLst>
      <p:ext uri="{BB962C8B-B14F-4D97-AF65-F5344CB8AC3E}">
        <p14:creationId xmlns:p14="http://schemas.microsoft.com/office/powerpoint/2010/main" val="125476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432961A-CA3E-41FA-9F0C-325E88FDC28B}" type="datetimeFigureOut">
              <a:rPr lang="ru-RU" smtClean="0"/>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75F28A-A5F2-4515-BC5E-035160D90B26}" type="slidenum">
              <a:rPr lang="ru-RU" smtClean="0"/>
              <a:t>‹#›</a:t>
            </a:fld>
            <a:endParaRPr lang="ru-RU"/>
          </a:p>
        </p:txBody>
      </p:sp>
    </p:spTree>
    <p:extLst>
      <p:ext uri="{BB962C8B-B14F-4D97-AF65-F5344CB8AC3E}">
        <p14:creationId xmlns:p14="http://schemas.microsoft.com/office/powerpoint/2010/main" val="39049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432961A-CA3E-41FA-9F0C-325E88FDC28B}" type="datetimeFigureOut">
              <a:rPr lang="ru-RU" smtClean="0"/>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75F28A-A5F2-4515-BC5E-035160D90B26}" type="slidenum">
              <a:rPr lang="ru-RU" smtClean="0"/>
              <a:t>‹#›</a:t>
            </a:fld>
            <a:endParaRPr lang="ru-RU"/>
          </a:p>
        </p:txBody>
      </p:sp>
    </p:spTree>
    <p:extLst>
      <p:ext uri="{BB962C8B-B14F-4D97-AF65-F5344CB8AC3E}">
        <p14:creationId xmlns:p14="http://schemas.microsoft.com/office/powerpoint/2010/main" val="268019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432961A-CA3E-41FA-9F0C-325E88FDC28B}" type="datetimeFigureOut">
              <a:rPr lang="ru-RU" smtClean="0"/>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75F28A-A5F2-4515-BC5E-035160D90B26}" type="slidenum">
              <a:rPr lang="ru-RU" smtClean="0"/>
              <a:t>‹#›</a:t>
            </a:fld>
            <a:endParaRPr lang="ru-RU"/>
          </a:p>
        </p:txBody>
      </p:sp>
    </p:spTree>
    <p:extLst>
      <p:ext uri="{BB962C8B-B14F-4D97-AF65-F5344CB8AC3E}">
        <p14:creationId xmlns:p14="http://schemas.microsoft.com/office/powerpoint/2010/main" val="201381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432961A-CA3E-41FA-9F0C-325E88FDC28B}" type="datetimeFigureOut">
              <a:rPr lang="ru-RU" smtClean="0"/>
              <a:t>11.11.2024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75F28A-A5F2-4515-BC5E-035160D90B26}" type="slidenum">
              <a:rPr lang="ru-RU" smtClean="0"/>
              <a:t>‹#›</a:t>
            </a:fld>
            <a:endParaRPr lang="ru-RU"/>
          </a:p>
        </p:txBody>
      </p:sp>
    </p:spTree>
    <p:extLst>
      <p:ext uri="{BB962C8B-B14F-4D97-AF65-F5344CB8AC3E}">
        <p14:creationId xmlns:p14="http://schemas.microsoft.com/office/powerpoint/2010/main" val="349341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432961A-CA3E-41FA-9F0C-325E88FDC28B}" type="datetimeFigureOut">
              <a:rPr lang="ru-RU" smtClean="0"/>
              <a:t>11.11.2024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75F28A-A5F2-4515-BC5E-035160D90B26}" type="slidenum">
              <a:rPr lang="ru-RU" smtClean="0"/>
              <a:t>‹#›</a:t>
            </a:fld>
            <a:endParaRPr lang="ru-RU"/>
          </a:p>
        </p:txBody>
      </p:sp>
    </p:spTree>
    <p:extLst>
      <p:ext uri="{BB962C8B-B14F-4D97-AF65-F5344CB8AC3E}">
        <p14:creationId xmlns:p14="http://schemas.microsoft.com/office/powerpoint/2010/main" val="180855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432961A-CA3E-41FA-9F0C-325E88FDC28B}" type="datetimeFigureOut">
              <a:rPr lang="ru-RU" smtClean="0"/>
              <a:t>11.11.2024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75F28A-A5F2-4515-BC5E-035160D90B26}" type="slidenum">
              <a:rPr lang="ru-RU" smtClean="0"/>
              <a:t>‹#›</a:t>
            </a:fld>
            <a:endParaRPr lang="ru-RU"/>
          </a:p>
        </p:txBody>
      </p:sp>
    </p:spTree>
    <p:extLst>
      <p:ext uri="{BB962C8B-B14F-4D97-AF65-F5344CB8AC3E}">
        <p14:creationId xmlns:p14="http://schemas.microsoft.com/office/powerpoint/2010/main" val="210488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32961A-CA3E-41FA-9F0C-325E88FDC28B}" type="datetimeFigureOut">
              <a:rPr lang="ru-RU" smtClean="0"/>
              <a:t>11.11.2024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75F28A-A5F2-4515-BC5E-035160D90B26}" type="slidenum">
              <a:rPr lang="ru-RU" smtClean="0"/>
              <a:t>‹#›</a:t>
            </a:fld>
            <a:endParaRPr lang="ru-RU"/>
          </a:p>
        </p:txBody>
      </p:sp>
    </p:spTree>
    <p:extLst>
      <p:ext uri="{BB962C8B-B14F-4D97-AF65-F5344CB8AC3E}">
        <p14:creationId xmlns:p14="http://schemas.microsoft.com/office/powerpoint/2010/main" val="144529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432961A-CA3E-41FA-9F0C-325E88FDC28B}" type="datetimeFigureOut">
              <a:rPr lang="ru-RU" smtClean="0"/>
              <a:t>11.11.2024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75F28A-A5F2-4515-BC5E-035160D90B26}" type="slidenum">
              <a:rPr lang="ru-RU" smtClean="0"/>
              <a:t>‹#›</a:t>
            </a:fld>
            <a:endParaRPr lang="ru-RU"/>
          </a:p>
        </p:txBody>
      </p:sp>
    </p:spTree>
    <p:extLst>
      <p:ext uri="{BB962C8B-B14F-4D97-AF65-F5344CB8AC3E}">
        <p14:creationId xmlns:p14="http://schemas.microsoft.com/office/powerpoint/2010/main" val="384395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432961A-CA3E-41FA-9F0C-325E88FDC28B}" type="datetimeFigureOut">
              <a:rPr lang="ru-RU" smtClean="0"/>
              <a:t>11.11.2024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75F28A-A5F2-4515-BC5E-035160D90B26}" type="slidenum">
              <a:rPr lang="ru-RU" smtClean="0"/>
              <a:t>‹#›</a:t>
            </a:fld>
            <a:endParaRPr lang="ru-RU"/>
          </a:p>
        </p:txBody>
      </p:sp>
    </p:spTree>
    <p:extLst>
      <p:ext uri="{BB962C8B-B14F-4D97-AF65-F5344CB8AC3E}">
        <p14:creationId xmlns:p14="http://schemas.microsoft.com/office/powerpoint/2010/main" val="317570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2961A-CA3E-41FA-9F0C-325E88FDC28B}" type="datetimeFigureOut">
              <a:rPr lang="ru-RU" smtClean="0"/>
              <a:t>11.11.2024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5F28A-A5F2-4515-BC5E-035160D90B26}" type="slidenum">
              <a:rPr lang="ru-RU" smtClean="0"/>
              <a:t>‹#›</a:t>
            </a:fld>
            <a:endParaRPr lang="ru-RU"/>
          </a:p>
        </p:txBody>
      </p:sp>
    </p:spTree>
    <p:extLst>
      <p:ext uri="{BB962C8B-B14F-4D97-AF65-F5344CB8AC3E}">
        <p14:creationId xmlns:p14="http://schemas.microsoft.com/office/powerpoint/2010/main" val="1718120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writinglab.io/"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5457" y="2209800"/>
            <a:ext cx="11191585" cy="4572000"/>
          </a:xfrm>
        </p:spPr>
        <p:txBody>
          <a:bodyPr>
            <a:normAutofit/>
          </a:bodyPr>
          <a:lstStyle/>
          <a:p>
            <a:r>
              <a:rPr lang="ru-RU" b="1" dirty="0">
                <a:solidFill>
                  <a:schemeClr val="accent5">
                    <a:lumMod val="75000"/>
                  </a:schemeClr>
                </a:solidFill>
                <a:effectLst>
                  <a:outerShdw blurRad="38100" dist="38100" dir="2700000" algn="tl">
                    <a:srgbClr val="000000">
                      <a:alpha val="43137"/>
                    </a:srgbClr>
                  </a:outerShdw>
                </a:effectLst>
              </a:rPr>
              <a:t>Современные тренды иноязычного образования</a:t>
            </a:r>
            <a:br>
              <a:rPr lang="ru-RU" b="1" dirty="0">
                <a:solidFill>
                  <a:schemeClr val="accent5">
                    <a:lumMod val="75000"/>
                  </a:schemeClr>
                </a:solidFill>
                <a:effectLst>
                  <a:outerShdw blurRad="38100" dist="38100" dir="2700000" algn="tl">
                    <a:srgbClr val="000000">
                      <a:alpha val="43137"/>
                    </a:srgbClr>
                  </a:outerShdw>
                </a:effectLst>
              </a:rPr>
            </a:br>
            <a:r>
              <a:rPr lang="ru-RU" dirty="0"/>
              <a:t/>
            </a:r>
            <a:br>
              <a:rPr lang="ru-RU" dirty="0"/>
            </a:br>
            <a:r>
              <a:rPr lang="ru-RU" sz="4000" dirty="0"/>
              <a:t>РМО учителей </a:t>
            </a:r>
            <a:br>
              <a:rPr lang="ru-RU" sz="4000" dirty="0"/>
            </a:br>
            <a:r>
              <a:rPr lang="ru-RU" sz="4000" dirty="0"/>
              <a:t>иностранного языка </a:t>
            </a:r>
            <a:br>
              <a:rPr lang="ru-RU" sz="4000" dirty="0"/>
            </a:br>
            <a:r>
              <a:rPr lang="ru-RU" sz="4000" dirty="0"/>
              <a:t>01.11.2024</a:t>
            </a:r>
            <a:endParaRPr lang="ru-RU" dirty="0"/>
          </a:p>
        </p:txBody>
      </p:sp>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57" y="411163"/>
            <a:ext cx="28575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8900" y="4650694"/>
            <a:ext cx="26670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43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1999" y="131345"/>
            <a:ext cx="10951029" cy="968829"/>
          </a:xfrm>
        </p:spPr>
        <p:txBody>
          <a:bodyPr>
            <a:normAutofit/>
          </a:bodyPr>
          <a:lstStyle/>
          <a:p>
            <a:r>
              <a:rPr lang="ru-RU" sz="3100" b="1" dirty="0">
                <a:solidFill>
                  <a:schemeClr val="accent6">
                    <a:lumMod val="50000"/>
                  </a:schemeClr>
                </a:solidFill>
                <a:effectLst>
                  <a:outerShdw blurRad="38100" dist="38100" dir="2700000" algn="tl">
                    <a:srgbClr val="000000">
                      <a:alpha val="43137"/>
                    </a:srgbClr>
                  </a:outerShdw>
                </a:effectLst>
              </a:rPr>
              <a:t>Принципы, обеспечивающие событийность учебной ситуации: </a:t>
            </a:r>
          </a:p>
        </p:txBody>
      </p:sp>
      <p:sp>
        <p:nvSpPr>
          <p:cNvPr id="3" name="Объект 2"/>
          <p:cNvSpPr>
            <a:spLocks noGrp="1"/>
          </p:cNvSpPr>
          <p:nvPr>
            <p:ph idx="1"/>
          </p:nvPr>
        </p:nvSpPr>
        <p:spPr>
          <a:xfrm>
            <a:off x="304800" y="1100174"/>
            <a:ext cx="11691732" cy="5496569"/>
          </a:xfrm>
        </p:spPr>
        <p:txBody>
          <a:bodyPr>
            <a:normAutofit/>
          </a:bodyPr>
          <a:lstStyle/>
          <a:p>
            <a:r>
              <a:rPr lang="ru-RU" dirty="0">
                <a:effectLst>
                  <a:outerShdw blurRad="38100" dist="38100" dir="2700000" algn="tl">
                    <a:srgbClr val="000000">
                      <a:alpha val="43137"/>
                    </a:srgbClr>
                  </a:outerShdw>
                </a:effectLst>
              </a:rPr>
              <a:t>Принцип яркого примера</a:t>
            </a:r>
            <a:r>
              <a:rPr lang="ru-RU" dirty="0"/>
              <a:t>: пример учителя, адресация к детям.</a:t>
            </a:r>
          </a:p>
          <a:p>
            <a:r>
              <a:rPr lang="ru-RU" dirty="0">
                <a:effectLst>
                  <a:outerShdw blurRad="38100" dist="38100" dir="2700000" algn="tl">
                    <a:srgbClr val="000000">
                      <a:alpha val="43137"/>
                    </a:srgbClr>
                  </a:outerShdw>
                </a:effectLst>
              </a:rPr>
              <a:t>Принцип действия с текстом</a:t>
            </a:r>
            <a:r>
              <a:rPr lang="ru-RU" dirty="0"/>
              <a:t>: рефлексивный анализ, основанный на активном действии с текстом (дописывании, перестраивании, заполнении пропущенных ключевых слов). Основные приёмы: прогнозирование, работа с деформированным текстом; допиши, сконструируй текст, сжатие до ключевых слов, ассоциативный кластер.</a:t>
            </a:r>
          </a:p>
          <a:p>
            <a:r>
              <a:rPr lang="ru-RU" dirty="0">
                <a:effectLst>
                  <a:outerShdw blurRad="38100" dist="38100" dir="2700000" algn="tl">
                    <a:srgbClr val="000000">
                      <a:alpha val="43137"/>
                    </a:srgbClr>
                  </a:outerShdw>
                </a:effectLst>
              </a:rPr>
              <a:t>Принцип наблюдения за речью </a:t>
            </a:r>
            <a:r>
              <a:rPr lang="ru-RU" dirty="0"/>
              <a:t>– своей и чужой. Специальные приёмы организации речевого наблюдения. </a:t>
            </a:r>
          </a:p>
          <a:p>
            <a:r>
              <a:rPr lang="ru-RU" dirty="0">
                <a:effectLst>
                  <a:outerShdw blurRad="38100" dist="38100" dir="2700000" algn="tl">
                    <a:srgbClr val="000000">
                      <a:alpha val="43137"/>
                    </a:srgbClr>
                  </a:outerShdw>
                </a:effectLst>
              </a:rPr>
              <a:t>Принцип «взгляд иностранца». </a:t>
            </a:r>
            <a:r>
              <a:rPr lang="ru-RU" dirty="0"/>
              <a:t>Сравнение двух языков: родного и иностранного. Иноязычная и незаимствованная лексика. </a:t>
            </a:r>
          </a:p>
          <a:p>
            <a:r>
              <a:rPr lang="ru-RU" dirty="0">
                <a:effectLst>
                  <a:outerShdw blurRad="38100" dist="38100" dir="2700000" algn="tl">
                    <a:srgbClr val="000000">
                      <a:alpha val="43137"/>
                    </a:srgbClr>
                  </a:outerShdw>
                </a:effectLst>
              </a:rPr>
              <a:t>Принцип точки удивления</a:t>
            </a:r>
            <a:r>
              <a:rPr lang="ru-RU" dirty="0"/>
              <a:t>. Противоречие, которое надо </a:t>
            </a:r>
          </a:p>
          <a:p>
            <a:pPr marL="0" indent="0">
              <a:buNone/>
            </a:pPr>
            <a:r>
              <a:rPr lang="ru-RU" dirty="0"/>
              <a:t>найти в языковом явлении, художественном тексте.</a:t>
            </a:r>
          </a:p>
          <a:p>
            <a:endParaRPr lang="ru-RU" dirty="0"/>
          </a:p>
        </p:txBody>
      </p:sp>
      <p:pic>
        <p:nvPicPr>
          <p:cNvPr id="11266" name="Picture 2" descr="Pictur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8644" t="7616" r="2992"/>
          <a:stretch/>
        </p:blipFill>
        <p:spPr bwMode="auto">
          <a:xfrm>
            <a:off x="9463652" y="5022000"/>
            <a:ext cx="2630852" cy="183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008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1" y="1825624"/>
            <a:ext cx="11418338" cy="4814469"/>
          </a:xfrm>
        </p:spPr>
        <p:txBody>
          <a:bodyPr>
            <a:normAutofit lnSpcReduction="10000"/>
          </a:bodyPr>
          <a:lstStyle/>
          <a:p>
            <a:pPr marL="0" indent="0">
              <a:buNone/>
            </a:pPr>
            <a:r>
              <a:rPr lang="ru-RU" dirty="0"/>
              <a:t>Учащийся проходит через следующие </a:t>
            </a:r>
            <a:r>
              <a:rPr lang="ru-RU" dirty="0">
                <a:solidFill>
                  <a:srgbClr val="0070C0"/>
                </a:solidFill>
                <a:effectLst>
                  <a:outerShdw blurRad="38100" dist="38100" dir="2700000" algn="tl">
                    <a:srgbClr val="000000">
                      <a:alpha val="43137"/>
                    </a:srgbClr>
                  </a:outerShdw>
                </a:effectLst>
              </a:rPr>
              <a:t>этапы учебной ситуации</a:t>
            </a:r>
            <a:r>
              <a:rPr lang="ru-RU" dirty="0"/>
              <a:t>: </a:t>
            </a:r>
          </a:p>
          <a:p>
            <a:pPr marL="0" indent="0">
              <a:buNone/>
            </a:pPr>
            <a:r>
              <a:rPr lang="ru-RU" dirty="0"/>
              <a:t>• практическое действие с языковым материалом (коммуникативной ситуацией), актуализирующее наличное и предстоящее знание; </a:t>
            </a:r>
          </a:p>
          <a:p>
            <a:pPr marL="0" indent="0">
              <a:buNone/>
            </a:pPr>
            <a:r>
              <a:rPr lang="ru-RU" dirty="0"/>
              <a:t>• затруднение-удивление, его фиксация и постановка учебной задачи; </a:t>
            </a:r>
          </a:p>
          <a:p>
            <a:pPr marL="0" indent="0">
              <a:buNone/>
            </a:pPr>
            <a:r>
              <a:rPr lang="ru-RU" dirty="0"/>
              <a:t>• наблюдение за живой речью (сбор материала) и порождение версий; </a:t>
            </a:r>
          </a:p>
          <a:p>
            <a:pPr marL="0" indent="0">
              <a:buNone/>
            </a:pPr>
            <a:r>
              <a:rPr lang="ru-RU" dirty="0"/>
              <a:t>• проверка версий и выделение оснований для соположения предложенных версий (способов действия) в режиме конструктивного диалога; </a:t>
            </a:r>
          </a:p>
          <a:p>
            <a:pPr marL="0" indent="0">
              <a:buNone/>
            </a:pPr>
            <a:r>
              <a:rPr lang="ru-RU" dirty="0"/>
              <a:t>• фиксация нового знания и личностных смыслов; </a:t>
            </a:r>
          </a:p>
          <a:p>
            <a:pPr marL="0" indent="0">
              <a:buNone/>
            </a:pPr>
            <a:r>
              <a:rPr lang="ru-RU" dirty="0"/>
              <a:t>• рефлексия учебного опыта и фиксация учебных перспектив (новых вопросов, противоречий, сомнений, неясных фактов, проблем).</a:t>
            </a:r>
          </a:p>
        </p:txBody>
      </p:sp>
      <p:pic>
        <p:nvPicPr>
          <p:cNvPr id="14338"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539" y="217906"/>
            <a:ext cx="1620000"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75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effectLst>
                  <a:outerShdw blurRad="38100" dist="38100" dir="2700000" algn="tl">
                    <a:srgbClr val="000000">
                      <a:alpha val="43137"/>
                    </a:srgbClr>
                  </a:outerShdw>
                </a:effectLst>
              </a:rPr>
              <a:t>Онлайн-формат занятий. Онлайн-платформы вместо традиционных учебников.</a:t>
            </a:r>
            <a:br>
              <a:rPr lang="ru-RU" sz="2800" b="1" dirty="0">
                <a:effectLst>
                  <a:outerShdw blurRad="38100" dist="38100" dir="2700000" algn="tl">
                    <a:srgbClr val="000000">
                      <a:alpha val="43137"/>
                    </a:srgbClr>
                  </a:outerShdw>
                </a:effectLst>
              </a:rPr>
            </a:br>
            <a:endParaRPr lang="ru-RU" sz="28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33400" y="1436914"/>
            <a:ext cx="9786257" cy="5421086"/>
          </a:xfrm>
        </p:spPr>
        <p:txBody>
          <a:bodyPr>
            <a:normAutofit lnSpcReduction="10000"/>
          </a:bodyPr>
          <a:lstStyle/>
          <a:p>
            <a:pPr algn="just" fontAlgn="base"/>
            <a:r>
              <a:rPr lang="ru-RU" dirty="0"/>
              <a:t>Дистанционное обучение давно вышло за пределы традиционных бумажных учебников, и сейчас на рынке есть множество интерактивных платформ, которые делают учебный процесс более интерактивным и вовлекающим.</a:t>
            </a:r>
          </a:p>
          <a:p>
            <a:pPr algn="just"/>
            <a:r>
              <a:rPr lang="ru-RU" dirty="0"/>
              <a:t>Овладение новыми педагогическим технологиями обучения иностранному языку невозможно без использования </a:t>
            </a:r>
            <a:r>
              <a:rPr lang="ru-RU" dirty="0">
                <a:effectLst>
                  <a:outerShdw blurRad="38100" dist="38100" dir="2700000" algn="tl">
                    <a:srgbClr val="000000">
                      <a:alpha val="43137"/>
                    </a:srgbClr>
                  </a:outerShdw>
                </a:effectLst>
              </a:rPr>
              <a:t>информационных технологий и цифровых образовательных ресурсов</a:t>
            </a:r>
            <a:r>
              <a:rPr lang="ru-RU" dirty="0"/>
              <a:t> (ЦОР). Цифровые образовательные технологии применяются повсеместно для интенсификации процесса обучения иностранным языкам, повышая информативность, интерактивность и эффективность обучения. Однако их комплексное использование требует инновационного подхода к организации учебного процесса с соблюдением необходимых педагогических условий.</a:t>
            </a:r>
          </a:p>
          <a:p>
            <a:pPr fontAlgn="base"/>
            <a:endParaRPr lang="ru-RU" dirty="0"/>
          </a:p>
        </p:txBody>
      </p:sp>
      <p:pic>
        <p:nvPicPr>
          <p:cNvPr id="61442"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2678" y="5045399"/>
            <a:ext cx="1584000" cy="15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3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Внедрение компьютера в процесс обучения иностранным языкам</a:t>
            </a:r>
          </a:p>
        </p:txBody>
      </p:sp>
      <p:sp>
        <p:nvSpPr>
          <p:cNvPr id="3" name="Объект 2"/>
          <p:cNvSpPr>
            <a:spLocks noGrp="1"/>
          </p:cNvSpPr>
          <p:nvPr>
            <p:ph idx="1"/>
          </p:nvPr>
        </p:nvSpPr>
        <p:spPr>
          <a:xfrm>
            <a:off x="538481" y="1825624"/>
            <a:ext cx="11484186" cy="5032376"/>
          </a:xfrm>
        </p:spPr>
        <p:txBody>
          <a:bodyPr>
            <a:normAutofit fontScale="85000" lnSpcReduction="20000"/>
          </a:bodyPr>
          <a:lstStyle/>
          <a:p>
            <a:pPr marL="0" indent="0">
              <a:buNone/>
            </a:pPr>
            <a:r>
              <a:rPr lang="ru-RU" dirty="0"/>
              <a:t>Интерактивные веб-сайты и мобильные приложения в сфере образования Computer Assisted Language Instruction (CALI) и Computer-Assisted Language Learning (CALL) («компьютерное обучение иностранным языкам», «компьютерная лингводидактика»), Electronic Learning (e-learning), Mobile Learning (m-learning). Термин </a:t>
            </a:r>
            <a:r>
              <a:rPr lang="ru-RU" dirty="0">
                <a:effectLst>
                  <a:outerShdw blurRad="38100" dist="38100" dir="2700000" algn="tl">
                    <a:srgbClr val="000000">
                      <a:alpha val="43137"/>
                    </a:srgbClr>
                  </a:outerShdw>
                </a:effectLst>
              </a:rPr>
              <a:t>Technology-Assisted Foreign Language Learning </a:t>
            </a:r>
            <a:r>
              <a:rPr lang="ru-RU" dirty="0"/>
              <a:t>(TAFLL) наиболее более точно отражает использование широкого спектра ИКТ в практике иноязычного образования.</a:t>
            </a:r>
          </a:p>
          <a:p>
            <a:pPr marL="0" indent="0">
              <a:buNone/>
            </a:pPr>
            <a:r>
              <a:rPr lang="ru-RU" dirty="0"/>
              <a:t>Открыт доступ к иноязычным источникам информации, к разнообразию образовательного контента, учителя могут создать виртуальную аутентичную языковую среду и имеют возможность как межличностного взаимодействия обучающихся, так и общения с преподавателем через сеть Интернет, создают благоприятные условия для самообразования и повышения уровня владения иностранным языком.</a:t>
            </a:r>
          </a:p>
          <a:p>
            <a:pPr marL="0" indent="0">
              <a:buNone/>
            </a:pPr>
            <a:r>
              <a:rPr lang="ru-RU" dirty="0"/>
              <a:t>Интенсификация процесса обучения иностранному языку благодаря различным мультимедийным и интерактивным аутентичным ресурсам, которые активизируют темп работы обучающихся в процессе тренировки различных видов речевой деятельности. Повышаются познавательная активность и мотивация, формируются лингвистические и коммуникативные навыки школьников.</a:t>
            </a:r>
          </a:p>
          <a:p>
            <a:endParaRPr lang="ru-RU" dirty="0"/>
          </a:p>
        </p:txBody>
      </p:sp>
      <p:pic>
        <p:nvPicPr>
          <p:cNvPr id="2150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5111" y="102157"/>
            <a:ext cx="2487556" cy="16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68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3772" y="365125"/>
            <a:ext cx="7064677" cy="1325563"/>
          </a:xfrm>
        </p:spPr>
        <p:txBody>
          <a:bodyPr/>
          <a:lstStyle/>
          <a:p>
            <a:r>
              <a:rPr lang="ru-RU" dirty="0"/>
              <a:t>Технология «</a:t>
            </a:r>
            <a:r>
              <a:rPr lang="ru-RU" dirty="0">
                <a:effectLst>
                  <a:outerShdw blurRad="38100" dist="38100" dir="2700000" algn="tl">
                    <a:srgbClr val="000000">
                      <a:alpha val="43137"/>
                    </a:srgbClr>
                  </a:outerShdw>
                </a:effectLst>
              </a:rPr>
              <a:t>смешанного обучения</a:t>
            </a:r>
            <a:r>
              <a:rPr lang="ru-RU" dirty="0"/>
              <a:t>» (blended learning)</a:t>
            </a:r>
          </a:p>
        </p:txBody>
      </p:sp>
      <p:sp>
        <p:nvSpPr>
          <p:cNvPr id="3" name="Объект 2"/>
          <p:cNvSpPr>
            <a:spLocks noGrp="1"/>
          </p:cNvSpPr>
          <p:nvPr>
            <p:ph idx="1"/>
          </p:nvPr>
        </p:nvSpPr>
        <p:spPr>
          <a:xfrm>
            <a:off x="402771" y="2021124"/>
            <a:ext cx="11518159" cy="4836875"/>
          </a:xfrm>
        </p:spPr>
        <p:txBody>
          <a:bodyPr>
            <a:normAutofit fontScale="85000" lnSpcReduction="10000"/>
          </a:bodyPr>
          <a:lstStyle/>
          <a:p>
            <a:pPr marL="0" indent="0">
              <a:buNone/>
            </a:pPr>
            <a:r>
              <a:rPr lang="ru-RU" dirty="0"/>
              <a:t>Совокупность традиционного и интернет-обучения; сочетание различных средств в системе электронного обучения (e-learning); система преподавания, совмещающая наиболее эффективные аспекты аудиторных занятий и дистанционного обучения; интеграция обучения «лицом к лицу» и интерактивных образовательных технологий.</a:t>
            </a:r>
          </a:p>
          <a:p>
            <a:pPr marL="0" indent="0">
              <a:buNone/>
            </a:pPr>
            <a:r>
              <a:rPr lang="ru-RU" dirty="0"/>
              <a:t>Комбинация общепринятого преподавания дисциплины «Иностранный язык» и онлайн-обучения, при этом общение преподавателя и обучающихся является обязательным. Роль учителя меняется, он становится координатором учебного процесса, организует и консультирует. Позволяет оптимизировать учебный процесс и эффективно организовать самостоятельную деятельность обучающихся посредством применения современных цифровых технологий.</a:t>
            </a:r>
          </a:p>
          <a:p>
            <a:pPr marL="0" indent="0">
              <a:buNone/>
            </a:pPr>
            <a:r>
              <a:rPr lang="ru-RU" dirty="0">
                <a:effectLst>
                  <a:outerShdw blurRad="38100" dist="38100" dir="2700000" algn="tl">
                    <a:srgbClr val="000000">
                      <a:alpha val="43137"/>
                    </a:srgbClr>
                  </a:outerShdw>
                </a:effectLst>
              </a:rPr>
              <a:t>Обучающие компьютерные программы </a:t>
            </a:r>
            <a:r>
              <a:rPr lang="ru-RU" dirty="0"/>
              <a:t>(ОКП) - программное средство с определенным предметным содержанием, направленное на решение конкретных педагогических задач в процессе взаимодействия с обучающимися. ОКП: программно-методические комплексы, электронные учебные курсы и электронные пособия, электронные словари, учебные программные комплексы и др. </a:t>
            </a:r>
          </a:p>
          <a:p>
            <a:endParaRPr lang="ru-RU" dirty="0"/>
          </a:p>
        </p:txBody>
      </p:sp>
      <p:pic>
        <p:nvPicPr>
          <p:cNvPr id="22530" name="Picture 2" descr="Pictur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21923"/>
          <a:stretch/>
        </p:blipFill>
        <p:spPr bwMode="auto">
          <a:xfrm>
            <a:off x="9978449" y="169625"/>
            <a:ext cx="1942481" cy="1656000"/>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79" y="169625"/>
            <a:ext cx="2642693" cy="17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65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53906"/>
            <a:ext cx="8569960" cy="1325563"/>
          </a:xfrm>
        </p:spPr>
        <p:txBody>
          <a:bodyPr/>
          <a:lstStyle/>
          <a:p>
            <a:r>
              <a:rPr lang="ru-RU" dirty="0"/>
              <a:t>Применение цифровых технологий в обучении</a:t>
            </a:r>
          </a:p>
        </p:txBody>
      </p:sp>
      <p:sp>
        <p:nvSpPr>
          <p:cNvPr id="3" name="Объект 2"/>
          <p:cNvSpPr>
            <a:spLocks noGrp="1"/>
          </p:cNvSpPr>
          <p:nvPr>
            <p:ph idx="1"/>
          </p:nvPr>
        </p:nvSpPr>
        <p:spPr>
          <a:xfrm>
            <a:off x="254000" y="1690688"/>
            <a:ext cx="11938000" cy="5167312"/>
          </a:xfrm>
        </p:spPr>
        <p:txBody>
          <a:bodyPr>
            <a:normAutofit fontScale="77500" lnSpcReduction="20000"/>
          </a:bodyPr>
          <a:lstStyle/>
          <a:p>
            <a:pPr marL="0" indent="0">
              <a:buNone/>
            </a:pPr>
            <a:r>
              <a:rPr lang="ru-RU" dirty="0">
                <a:effectLst>
                  <a:outerShdw blurRad="38100" dist="38100" dir="2700000" algn="tl">
                    <a:srgbClr val="000000">
                      <a:alpha val="43137"/>
                    </a:srgbClr>
                  </a:outerShdw>
                </a:effectLst>
              </a:rPr>
              <a:t>Педагогические условия применения ИКТ </a:t>
            </a:r>
            <a:r>
              <a:rPr lang="ru-RU" dirty="0"/>
              <a:t>в условиях всеобщей цифровизации образования:</a:t>
            </a:r>
          </a:p>
          <a:p>
            <a:r>
              <a:rPr lang="ru-RU" dirty="0"/>
              <a:t>повышение цифровой грамотности педагогов, владение современными цифровыми образовательными ресурсами, готовность работать в цифровой образовательной среде, разрабатывать новые электронные материалы в зависимости от целей обучения;</a:t>
            </a:r>
          </a:p>
          <a:p>
            <a:r>
              <a:rPr lang="ru-RU" dirty="0"/>
              <a:t>организация обучения на основе личностно-</a:t>
            </a:r>
            <a:r>
              <a:rPr lang="ru-RU" dirty="0" err="1"/>
              <a:t>деятельностного</a:t>
            </a:r>
            <a:r>
              <a:rPr lang="ru-RU" dirty="0"/>
              <a:t> подхода за счет включения обучающихся в совместную продуктивную деятельность с учетом индивидуально-психологических особенностей и уровня владения иностранным языком;</a:t>
            </a:r>
          </a:p>
          <a:p>
            <a:r>
              <a:rPr lang="ru-RU" dirty="0"/>
              <a:t>инновационная направленность в преподавании иностранного языка, осведомленность преподавателя о методических возможностях применения современных цифровых средств и выбор из них наиболее оптимальных, соответствующих целям и задачам обучения;</a:t>
            </a:r>
          </a:p>
          <a:p>
            <a:r>
              <a:rPr lang="ru-RU" dirty="0"/>
              <a:t>использование ИКТ в качестве вспомогательных средств обучения как на уроках, так и для организации самостоятельной деятельности обучающихся;</a:t>
            </a:r>
          </a:p>
          <a:p>
            <a:r>
              <a:rPr lang="ru-RU" dirty="0"/>
              <a:t>технико-технологическое обеспечение процесса обучения иностранному языку, включающее оснащение необходимыми техническими и программными средствами, доступ к сети Интернет и т.д.;</a:t>
            </a:r>
          </a:p>
          <a:p>
            <a:r>
              <a:rPr lang="ru-RU" dirty="0"/>
              <a:t>формирование мотивации обучающихся, создание условий для реализации внутренних потребностей к овладению иностранным языком для личностных целей, их осознания и дальнейшего развития.</a:t>
            </a:r>
          </a:p>
          <a:p>
            <a:endParaRPr lang="ru-RU" dirty="0"/>
          </a:p>
        </p:txBody>
      </p:sp>
      <p:pic>
        <p:nvPicPr>
          <p:cNvPr id="24580" name="Picture 4"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2122" y="87079"/>
            <a:ext cx="2287683" cy="15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02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825624"/>
            <a:ext cx="10957560" cy="5032376"/>
          </a:xfrm>
        </p:spPr>
        <p:txBody>
          <a:bodyPr>
            <a:normAutofit/>
          </a:bodyPr>
          <a:lstStyle/>
          <a:p>
            <a:pPr marL="0" indent="0">
              <a:buNone/>
            </a:pPr>
            <a:r>
              <a:rPr lang="ru-RU" dirty="0"/>
              <a:t>	Направленность не столько на изучение языка, сколько на языковое образование и развитие личности учащегося средствами предмета «иностранный язык». Потребность изучать иностранный язык в тесной взаимосвязи с культурой страны.</a:t>
            </a:r>
          </a:p>
          <a:p>
            <a:pPr marL="0" indent="0">
              <a:buNone/>
            </a:pPr>
            <a:r>
              <a:rPr lang="ru-RU" dirty="0"/>
              <a:t>	Сформированная </a:t>
            </a:r>
            <a:r>
              <a:rPr lang="ru-RU" dirty="0">
                <a:effectLst>
                  <a:outerShdw blurRad="38100" dist="38100" dir="2700000" algn="tl">
                    <a:srgbClr val="000000">
                      <a:alpha val="43137"/>
                    </a:srgbClr>
                  </a:outerShdw>
                </a:effectLst>
              </a:rPr>
              <a:t>языковая личность </a:t>
            </a:r>
            <a:r>
              <a:rPr lang="ru-RU" dirty="0"/>
              <a:t>(в области иностранных языков – вторичная языковая личность) как показатель способности человека принимать полноценное участие в межкультурной коммуникации. Формирование нового типа личности связано с такими ее качествами, как самостоятельность, творчество, способность строить взаимодействие и взаимопонимание с партнерами по общению, самосовершенствоваться и совершенствовать человеческое общество.</a:t>
            </a:r>
          </a:p>
        </p:txBody>
      </p:sp>
      <p:pic>
        <p:nvPicPr>
          <p:cNvPr id="2355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866" y="181906"/>
            <a:ext cx="2707200" cy="169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4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8490" y="349415"/>
            <a:ext cx="7678594" cy="1325563"/>
          </a:xfrm>
        </p:spPr>
        <p:txBody>
          <a:bodyPr>
            <a:normAutofit fontScale="90000"/>
          </a:bodyPr>
          <a:lstStyle/>
          <a:p>
            <a:r>
              <a:rPr lang="ru-RU" b="1" dirty="0"/>
              <a:t>Будущее образования: большие данные и искусственный интеллект</a:t>
            </a:r>
            <a:br>
              <a:rPr lang="ru-RU" b="1" dirty="0"/>
            </a:br>
            <a:endParaRPr lang="ru-RU" dirty="0"/>
          </a:p>
        </p:txBody>
      </p:sp>
      <p:sp>
        <p:nvSpPr>
          <p:cNvPr id="3" name="Объект 2"/>
          <p:cNvSpPr>
            <a:spLocks noGrp="1"/>
          </p:cNvSpPr>
          <p:nvPr>
            <p:ph idx="1"/>
          </p:nvPr>
        </p:nvSpPr>
        <p:spPr>
          <a:xfrm>
            <a:off x="497840" y="1825624"/>
            <a:ext cx="11541760" cy="5032376"/>
          </a:xfrm>
        </p:spPr>
        <p:txBody>
          <a:bodyPr>
            <a:normAutofit fontScale="77500" lnSpcReduction="20000"/>
          </a:bodyPr>
          <a:lstStyle/>
          <a:p>
            <a:pPr marL="0" indent="0" fontAlgn="base">
              <a:buNone/>
            </a:pPr>
            <a:r>
              <a:rPr lang="ru-RU" dirty="0"/>
              <a:t>Информационные технологии (IT) изменили обучение</a:t>
            </a:r>
          </a:p>
          <a:p>
            <a:pPr fontAlgn="base"/>
            <a:r>
              <a:rPr lang="ru-RU" dirty="0"/>
              <a:t>Создание собственных образовательных платформ позволило системе </a:t>
            </a:r>
            <a:r>
              <a:rPr lang="ru-RU" b="1" dirty="0"/>
              <a:t>собирать данные о процессе обучения</a:t>
            </a:r>
            <a:r>
              <a:rPr lang="ru-RU" dirty="0"/>
              <a:t> и </a:t>
            </a:r>
            <a:r>
              <a:rPr lang="ru-RU" b="1" dirty="0"/>
              <a:t>адаптировать программу</a:t>
            </a:r>
            <a:r>
              <a:rPr lang="ru-RU" dirty="0"/>
              <a:t>, учитывая темп, успеваемость, интересы каждого конкретного ученика. Технологии превращают любой курс в персонализированное обучение ― роскошь, которая раньше была доступна очень немногим.</a:t>
            </a:r>
          </a:p>
          <a:p>
            <a:pPr fontAlgn="base"/>
            <a:r>
              <a:rPr lang="ru-RU" dirty="0"/>
              <a:t>Информационные технологии обеспечивают </a:t>
            </a:r>
            <a:r>
              <a:rPr lang="ru-RU" b="1" dirty="0"/>
              <a:t>точный мониторинг прогресса</a:t>
            </a:r>
            <a:r>
              <a:rPr lang="ru-RU" dirty="0"/>
              <a:t>: ученик всегда знает, чему он научился, что ещё стоит улучшить, долго ли нужно учиться, чтобы достичь поставленной цели, и какие именно навыки нужно развивать в первую очередь.</a:t>
            </a:r>
          </a:p>
          <a:p>
            <a:pPr fontAlgn="base"/>
            <a:r>
              <a:rPr lang="ru-RU" dirty="0"/>
              <a:t>Онлайн-обучение может предложить ученикам </a:t>
            </a:r>
            <a:r>
              <a:rPr lang="ru-RU" b="1" dirty="0"/>
              <a:t>самый современный контент</a:t>
            </a:r>
            <a:r>
              <a:rPr lang="ru-RU" dirty="0"/>
              <a:t>. Есть возможность создать урок по мотивам последних новостей, включить в учебный материал актуальную лексику. </a:t>
            </a:r>
          </a:p>
          <a:p>
            <a:pPr fontAlgn="base"/>
            <a:r>
              <a:rPr lang="ru-RU" dirty="0"/>
              <a:t>Современные технологии вернули в обучение </a:t>
            </a:r>
            <a:r>
              <a:rPr lang="ru-RU" b="1" dirty="0"/>
              <a:t>элемент игры</a:t>
            </a:r>
            <a:r>
              <a:rPr lang="ru-RU" dirty="0"/>
              <a:t>. Взрослым игры нравятся не меньше, чем детям, ― они помогают поддерживать интерес к учёбе. На это работают обучающие онлайн-игры, возможность посоревноваться в знании языка с пользователями со всего мира, учёт достижений, где за каждую маленькую победу студент получает символический подарок.</a:t>
            </a:r>
          </a:p>
          <a:p>
            <a:endParaRPr lang="ru-RU" dirty="0"/>
          </a:p>
        </p:txBody>
      </p:sp>
      <p:pic>
        <p:nvPicPr>
          <p:cNvPr id="29700" name="Picture 4"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6609" y="90978"/>
            <a:ext cx="2230993" cy="15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496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199" y="1825624"/>
            <a:ext cx="10925135" cy="4868469"/>
          </a:xfrm>
        </p:spPr>
        <p:txBody>
          <a:bodyPr>
            <a:normAutofit fontScale="92500" lnSpcReduction="10000"/>
          </a:bodyPr>
          <a:lstStyle/>
          <a:p>
            <a:pPr marL="0" indent="0" fontAlgn="base">
              <a:buNone/>
            </a:pPr>
            <a:r>
              <a:rPr lang="ru-RU" dirty="0"/>
              <a:t>	Важнее стало микрообучение ― быстрое освоение тех блоков информации, которые необходимы именно сейчас. После освоения необходимого минимума каждый будет выбирать свои «надстройки». Например, отправляясь в путешествие, доучивать слова, необходимые для туризма.</a:t>
            </a:r>
          </a:p>
          <a:p>
            <a:pPr marL="0" indent="0" fontAlgn="base">
              <a:buNone/>
            </a:pPr>
            <a:r>
              <a:rPr lang="ru-RU" dirty="0"/>
              <a:t>	Изучение иностранных языков превратится в интеллектуальное хобби, способ погрузиться в другие культуры. А сам процесс обучения станет похож на прохождение компьютерной игры с использованием приёмов сторителлинга, настоящим путешествием по фантастическим мирам.</a:t>
            </a:r>
          </a:p>
          <a:p>
            <a:pPr marL="0" indent="0" fontAlgn="base">
              <a:buNone/>
            </a:pPr>
            <a:r>
              <a:rPr lang="ru-RU" dirty="0"/>
              <a:t>	Технологии развиваются быстро. Но необходимость учить иностранные языки не отпадёт. Просто это занятие будет становиться всё более увлекательным.</a:t>
            </a:r>
          </a:p>
          <a:p>
            <a:endParaRPr lang="ru-RU" dirty="0"/>
          </a:p>
        </p:txBody>
      </p:sp>
      <p:pic>
        <p:nvPicPr>
          <p:cNvPr id="3174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6695" y="97624"/>
            <a:ext cx="1376640" cy="17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2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0498" y="182881"/>
            <a:ext cx="6726382" cy="1325563"/>
          </a:xfrm>
        </p:spPr>
        <p:txBody>
          <a:bodyPr/>
          <a:lstStyle/>
          <a:p>
            <a:r>
              <a:rPr lang="ru-RU" b="1" dirty="0"/>
              <a:t>Развитие функциональной грамотности школьников</a:t>
            </a:r>
          </a:p>
        </p:txBody>
      </p:sp>
      <p:sp>
        <p:nvSpPr>
          <p:cNvPr id="3" name="Объект 2"/>
          <p:cNvSpPr>
            <a:spLocks noGrp="1"/>
          </p:cNvSpPr>
          <p:nvPr>
            <p:ph idx="1"/>
          </p:nvPr>
        </p:nvSpPr>
        <p:spPr>
          <a:xfrm>
            <a:off x="528320" y="1666240"/>
            <a:ext cx="11409680" cy="5008879"/>
          </a:xfrm>
        </p:spPr>
        <p:txBody>
          <a:bodyPr/>
          <a:lstStyle/>
          <a:p>
            <a:pPr marL="0" indent="0">
              <a:buNone/>
            </a:pPr>
            <a:r>
              <a:rPr lang="ru-RU" dirty="0"/>
              <a:t>1. Мотивационный критерий: понимание того, для чего нужно писать (говорить) грамотно. </a:t>
            </a:r>
          </a:p>
          <a:p>
            <a:pPr marL="0" indent="0">
              <a:buNone/>
            </a:pPr>
            <a:r>
              <a:rPr lang="ru-RU" dirty="0"/>
              <a:t>2. Действия в нестандартных ситуациях: насколько сохраняются знания, общие способы действия, конкретные умения в новых, нестандартных ситуациях деятельности: при изменении формулировки задания, при выполнении непривычных заданий, при переносе знаний на новый материал (качественное применение знаний в изменяющихся условиях).</a:t>
            </a:r>
          </a:p>
          <a:p>
            <a:pPr marL="0" indent="0">
              <a:buNone/>
            </a:pPr>
            <a:r>
              <a:rPr lang="ru-RU" dirty="0"/>
              <a:t>3. Навыковый критерий (соблюдение основных норм речи в свободных ситуациях письменного и устного общения). </a:t>
            </a:r>
          </a:p>
          <a:p>
            <a:pPr marL="0" indent="0">
              <a:buNone/>
            </a:pPr>
            <a:r>
              <a:rPr lang="ru-RU" dirty="0"/>
              <a:t> </a:t>
            </a:r>
          </a:p>
        </p:txBody>
      </p:sp>
      <p:pic>
        <p:nvPicPr>
          <p:cNvPr id="37890"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0302" y="102712"/>
            <a:ext cx="1981200" cy="1485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674" name="Picture 2" descr="Picture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19553" r="13901"/>
          <a:stretch/>
        </p:blipFill>
        <p:spPr bwMode="auto">
          <a:xfrm>
            <a:off x="7481454" y="5022000"/>
            <a:ext cx="1830368" cy="183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98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7494" r="11792"/>
          <a:stretch/>
        </p:blipFill>
        <p:spPr>
          <a:xfrm>
            <a:off x="1614022" y="171162"/>
            <a:ext cx="7128662" cy="6624000"/>
          </a:xfrm>
        </p:spPr>
      </p:pic>
    </p:spTree>
    <p:extLst>
      <p:ext uri="{BB962C8B-B14F-4D97-AF65-F5344CB8AC3E}">
        <p14:creationId xmlns:p14="http://schemas.microsoft.com/office/powerpoint/2010/main" val="381045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Функциональная грамотность</a:t>
            </a:r>
          </a:p>
        </p:txBody>
      </p:sp>
      <p:sp>
        <p:nvSpPr>
          <p:cNvPr id="3" name="Объект 2"/>
          <p:cNvSpPr>
            <a:spLocks noGrp="1"/>
          </p:cNvSpPr>
          <p:nvPr>
            <p:ph idx="1"/>
          </p:nvPr>
        </p:nvSpPr>
        <p:spPr>
          <a:xfrm>
            <a:off x="838200" y="1825624"/>
            <a:ext cx="11099800" cy="5032376"/>
          </a:xfrm>
        </p:spPr>
        <p:txBody>
          <a:bodyPr>
            <a:normAutofit fontScale="92500"/>
          </a:bodyPr>
          <a:lstStyle/>
          <a:p>
            <a:pPr marL="0" indent="0">
              <a:buNone/>
            </a:pPr>
            <a:r>
              <a:rPr lang="ru-RU" dirty="0"/>
              <a:t>4. Развитость речевой рефлексии (высокий уровень рефлексии речи, умение наблюдать за речью, соотносить то, что изучается на уроках, и факты внеучебной, естественной речи). </a:t>
            </a:r>
          </a:p>
          <a:p>
            <a:pPr marL="0" indent="0">
              <a:buNone/>
            </a:pPr>
            <a:r>
              <a:rPr lang="ru-RU" dirty="0"/>
              <a:t>5. Информационный критерий (обращение к лингвистическим словарям и справочникам, умение ставить информационную задачу и разрешать с помощью словарносправочных источников; знание словарей разных типов, в умении ими пользоваться в свободной речи, частотность и уместность обращения к словарю при свободном письме).</a:t>
            </a:r>
          </a:p>
          <a:p>
            <a:pPr marL="0" indent="0">
              <a:buNone/>
            </a:pPr>
            <a:r>
              <a:rPr lang="ru-RU" dirty="0"/>
              <a:t>6. Когнитивный критерий (с латин. – «знаю», «познание»). Свободное знание, понимание проявляется тогда, когда мы можем объяснить нечто понятое и освоенное нами другому человеку. Умение объяснить не только себе, но и другому выбор варианта написания, речевой нормы, суть языковой закономерности, какого-то явления. </a:t>
            </a:r>
          </a:p>
          <a:p>
            <a:endParaRPr lang="ru-RU" dirty="0"/>
          </a:p>
        </p:txBody>
      </p:sp>
      <p:pic>
        <p:nvPicPr>
          <p:cNvPr id="2050" name="Picture 2" descr="Pictur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11649"/>
          <a:stretch/>
        </p:blipFill>
        <p:spPr bwMode="auto">
          <a:xfrm>
            <a:off x="9410426" y="250688"/>
            <a:ext cx="2173144"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241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Функциональная грамотность</a:t>
            </a:r>
          </a:p>
        </p:txBody>
      </p:sp>
      <p:sp>
        <p:nvSpPr>
          <p:cNvPr id="3" name="Объект 2"/>
          <p:cNvSpPr>
            <a:spLocks noGrp="1"/>
          </p:cNvSpPr>
          <p:nvPr>
            <p:ph idx="1"/>
          </p:nvPr>
        </p:nvSpPr>
        <p:spPr>
          <a:xfrm>
            <a:off x="355601" y="2298908"/>
            <a:ext cx="11524014" cy="4420186"/>
          </a:xfrm>
        </p:spPr>
        <p:txBody>
          <a:bodyPr>
            <a:normAutofit/>
          </a:bodyPr>
          <a:lstStyle/>
          <a:p>
            <a:pPr marL="0" indent="0">
              <a:buNone/>
            </a:pPr>
            <a:r>
              <a:rPr lang="ru-RU" dirty="0"/>
              <a:t>7. Коммуникативный критерий (понимание коммуникативной природы той или иной языковой закономерности, речевой нормы; решение и комментирование коммуникативных задач разного типа – по базовым темам курса).</a:t>
            </a:r>
          </a:p>
          <a:p>
            <a:pPr marL="0" indent="0">
              <a:buNone/>
            </a:pPr>
            <a:r>
              <a:rPr lang="ru-RU" dirty="0"/>
              <a:t>8. Самооценка и самоконтроль речи (умение проверять себя, находить ошибки в своей и чужой речи, сформированность навыков редактирования (освоенность позиций корректора, редактора). Умение объяснить критерии оценки, обосновывать результаты самооценки (умение ответить на вопрос «Почему так оцениваешь свои действия, свою работу?»).</a:t>
            </a:r>
          </a:p>
        </p:txBody>
      </p:sp>
      <p:pic>
        <p:nvPicPr>
          <p:cNvPr id="307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8416" y="138907"/>
            <a:ext cx="2159999"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197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825624"/>
            <a:ext cx="10967720" cy="4788535"/>
          </a:xfrm>
        </p:spPr>
        <p:txBody>
          <a:bodyPr>
            <a:normAutofit/>
          </a:bodyPr>
          <a:lstStyle/>
          <a:p>
            <a:r>
              <a:rPr lang="ru-RU" dirty="0"/>
              <a:t>Формирование </a:t>
            </a:r>
            <a:r>
              <a:rPr lang="ru-RU" dirty="0">
                <a:effectLst>
                  <a:outerShdw blurRad="38100" dist="38100" dir="2700000" algn="tl">
                    <a:srgbClr val="000000">
                      <a:alpha val="43137"/>
                    </a:srgbClr>
                  </a:outerShdw>
                </a:effectLst>
              </a:rPr>
              <a:t>эмоционально-положительного отношения </a:t>
            </a:r>
            <a:r>
              <a:rPr lang="ru-RU" dirty="0"/>
              <a:t>учащихся основной и средней школы к учению - важнейшая задача, стоящая перед учителем, так как отсутствие ежедневной, ежеминутной и н ф о р м а ц и о н н о - о б р а з о в а те л ь н о й среды иноязычного характера не работает на пользу ни ученику, ни учителю. </a:t>
            </a:r>
          </a:p>
          <a:p>
            <a:r>
              <a:rPr lang="ru-RU" dirty="0">
                <a:effectLst>
                  <a:outerShdw blurRad="38100" dist="38100" dir="2700000" algn="tl">
                    <a:srgbClr val="000000">
                      <a:alpha val="43137"/>
                    </a:srgbClr>
                  </a:outerShdw>
                </a:effectLst>
              </a:rPr>
              <a:t>Средства и методические приемы </a:t>
            </a:r>
            <a:r>
              <a:rPr lang="ru-RU" dirty="0"/>
              <a:t>развития учащихся. Среди многочисленных средств педагогического воздействия выделяют специальные задания, условно названные нами «развивающими»</a:t>
            </a:r>
          </a:p>
        </p:txBody>
      </p:sp>
      <p:pic>
        <p:nvPicPr>
          <p:cNvPr id="3379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248" y="167481"/>
            <a:ext cx="633412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292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Развивающие задания</a:t>
            </a:r>
          </a:p>
        </p:txBody>
      </p:sp>
      <p:sp>
        <p:nvSpPr>
          <p:cNvPr id="3" name="Объект 2"/>
          <p:cNvSpPr>
            <a:spLocks noGrp="1"/>
          </p:cNvSpPr>
          <p:nvPr>
            <p:ph idx="1"/>
          </p:nvPr>
        </p:nvSpPr>
        <p:spPr>
          <a:xfrm>
            <a:off x="838200" y="1825624"/>
            <a:ext cx="10927080" cy="4798695"/>
          </a:xfrm>
        </p:spPr>
        <p:txBody>
          <a:bodyPr/>
          <a:lstStyle/>
          <a:p>
            <a:pPr marL="0" indent="0">
              <a:buNone/>
            </a:pPr>
            <a:r>
              <a:rPr lang="ru-RU" dirty="0"/>
              <a:t>3 группы - задания-инструкции, задания реконструкции, задания-поиски </a:t>
            </a:r>
          </a:p>
          <a:p>
            <a:r>
              <a:rPr lang="ru-RU" dirty="0">
                <a:effectLst>
                  <a:outerShdw blurRad="38100" dist="38100" dir="2700000" algn="tl">
                    <a:srgbClr val="000000">
                      <a:alpha val="43137"/>
                    </a:srgbClr>
                  </a:outerShdw>
                </a:effectLst>
              </a:rPr>
              <a:t>Задания-инструкции</a:t>
            </a:r>
            <a:r>
              <a:rPr lang="ru-RU" dirty="0"/>
              <a:t> могут формулироваться следующим образом: </a:t>
            </a:r>
            <a:r>
              <a:rPr lang="ru-RU" dirty="0" err="1"/>
              <a:t>Listen</a:t>
            </a:r>
            <a:r>
              <a:rPr lang="ru-RU" dirty="0"/>
              <a:t> </a:t>
            </a:r>
            <a:r>
              <a:rPr lang="ru-RU" dirty="0" err="1"/>
              <a:t>to</a:t>
            </a:r>
            <a:r>
              <a:rPr lang="ru-RU" dirty="0"/>
              <a:t> </a:t>
            </a:r>
            <a:r>
              <a:rPr lang="ru-RU" dirty="0" err="1"/>
              <a:t>some</a:t>
            </a:r>
            <a:r>
              <a:rPr lang="ru-RU" dirty="0"/>
              <a:t> </a:t>
            </a:r>
            <a:r>
              <a:rPr lang="ru-RU" dirty="0" err="1"/>
              <a:t>one</a:t>
            </a:r>
            <a:r>
              <a:rPr lang="ru-RU" dirty="0"/>
              <a:t> </a:t>
            </a:r>
            <a:r>
              <a:rPr lang="ru-RU" dirty="0" err="1"/>
              <a:t>talking</a:t>
            </a:r>
            <a:r>
              <a:rPr lang="ru-RU" dirty="0"/>
              <a:t> </a:t>
            </a:r>
            <a:r>
              <a:rPr lang="ru-RU" dirty="0" err="1"/>
              <a:t>about</a:t>
            </a:r>
            <a:r>
              <a:rPr lang="ru-RU" dirty="0"/>
              <a:t> a </a:t>
            </a:r>
            <a:r>
              <a:rPr lang="ru-RU" dirty="0" err="1"/>
              <a:t>film</a:t>
            </a:r>
            <a:r>
              <a:rPr lang="ru-RU" dirty="0"/>
              <a:t>. </a:t>
            </a:r>
            <a:r>
              <a:rPr lang="ru-RU" dirty="0" err="1"/>
              <a:t>Answer</a:t>
            </a:r>
            <a:r>
              <a:rPr lang="ru-RU" dirty="0"/>
              <a:t> </a:t>
            </a:r>
            <a:r>
              <a:rPr lang="ru-RU" dirty="0" err="1"/>
              <a:t>the</a:t>
            </a:r>
            <a:r>
              <a:rPr lang="ru-RU" dirty="0"/>
              <a:t> </a:t>
            </a:r>
            <a:r>
              <a:rPr lang="ru-RU" dirty="0" err="1"/>
              <a:t>questions</a:t>
            </a:r>
            <a:r>
              <a:rPr lang="ru-RU" dirty="0"/>
              <a:t>. Use your answers to write a short review of the film (примеры взяты из УМК серии «Звёздный английский» авторов К.М. Барановой, Д. Дули, В.В. Копыловой и др. для 10 и 11 кл (профильный уровень). М.: Просвещение). Задания этой группы требуют от школьников репродуктивной деятельности</a:t>
            </a:r>
          </a:p>
        </p:txBody>
      </p:sp>
      <p:pic>
        <p:nvPicPr>
          <p:cNvPr id="38914"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2008" y="138157"/>
            <a:ext cx="2449756"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85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Задания-реконструкции</a:t>
            </a:r>
          </a:p>
        </p:txBody>
      </p:sp>
      <p:sp>
        <p:nvSpPr>
          <p:cNvPr id="3" name="Объект 2"/>
          <p:cNvSpPr>
            <a:spLocks noGrp="1"/>
          </p:cNvSpPr>
          <p:nvPr>
            <p:ph idx="1"/>
          </p:nvPr>
        </p:nvSpPr>
        <p:spPr>
          <a:xfrm>
            <a:off x="838200" y="2032000"/>
            <a:ext cx="10957560" cy="4680093"/>
          </a:xfrm>
        </p:spPr>
        <p:txBody>
          <a:bodyPr/>
          <a:lstStyle/>
          <a:p>
            <a:pPr marL="0" indent="0">
              <a:buNone/>
            </a:pPr>
            <a:r>
              <a:rPr lang="ru-RU" dirty="0"/>
              <a:t>Дальнейшее совершенствование мыслительных операций, активное овладение приёмами рациональной умственной деятельности. </a:t>
            </a:r>
            <a:r>
              <a:rPr lang="en-US" dirty="0" err="1"/>
              <a:t>Пр</a:t>
            </a:r>
            <a:r>
              <a:rPr lang="ru-RU" dirty="0"/>
              <a:t>имеры</a:t>
            </a:r>
            <a:r>
              <a:rPr lang="en-US" dirty="0"/>
              <a:t>: Which sports can you see in the pictures? Which is your favorite one? How do you think people benefit from doing sports? Use the ideas to tell your partner; Where might you find this text? What is the writer’s purpose (to inform, to entertain, etc.)? What message does the text carry? What should we do to live longer? Spend three minutes writing about the topic. Read it to your partner. </a:t>
            </a:r>
            <a:r>
              <a:rPr lang="en-US" dirty="0" err="1"/>
              <a:t>Этот</a:t>
            </a:r>
            <a:r>
              <a:rPr lang="en-US" dirty="0"/>
              <a:t> </a:t>
            </a:r>
            <a:r>
              <a:rPr lang="en-US" dirty="0" err="1"/>
              <a:t>тип</a:t>
            </a:r>
            <a:r>
              <a:rPr lang="en-US" dirty="0"/>
              <a:t> </a:t>
            </a:r>
            <a:r>
              <a:rPr lang="en-US" dirty="0" err="1"/>
              <a:t>заданий</a:t>
            </a:r>
            <a:r>
              <a:rPr lang="en-US" dirty="0"/>
              <a:t> </a:t>
            </a:r>
            <a:r>
              <a:rPr lang="en-US" dirty="0" err="1"/>
              <a:t>является</a:t>
            </a:r>
            <a:r>
              <a:rPr lang="en-US" dirty="0"/>
              <a:t> </a:t>
            </a:r>
            <a:r>
              <a:rPr lang="en-US" dirty="0" err="1"/>
              <a:t>важным</a:t>
            </a:r>
            <a:r>
              <a:rPr lang="en-US" dirty="0"/>
              <a:t> </a:t>
            </a:r>
            <a:r>
              <a:rPr lang="en-US" dirty="0" err="1"/>
              <a:t>средством</a:t>
            </a:r>
            <a:r>
              <a:rPr lang="en-US" dirty="0"/>
              <a:t> </a:t>
            </a:r>
            <a:r>
              <a:rPr lang="en-US" dirty="0" err="1"/>
              <a:t>перевода</a:t>
            </a:r>
            <a:r>
              <a:rPr lang="en-US" dirty="0"/>
              <a:t> </a:t>
            </a:r>
            <a:r>
              <a:rPr lang="en-US" dirty="0" err="1"/>
              <a:t>учащихся</a:t>
            </a:r>
            <a:r>
              <a:rPr lang="en-US" dirty="0"/>
              <a:t> </a:t>
            </a:r>
            <a:r>
              <a:rPr lang="en-US" dirty="0" err="1"/>
              <a:t>на</a:t>
            </a:r>
            <a:r>
              <a:rPr lang="en-US" dirty="0"/>
              <a:t> </a:t>
            </a:r>
            <a:r>
              <a:rPr lang="en-US" dirty="0" err="1"/>
              <a:t>уровень</a:t>
            </a:r>
            <a:r>
              <a:rPr lang="en-US" dirty="0"/>
              <a:t> </a:t>
            </a:r>
            <a:r>
              <a:rPr lang="en-US" dirty="0" err="1"/>
              <a:t>творческой</a:t>
            </a:r>
            <a:r>
              <a:rPr lang="en-US" dirty="0"/>
              <a:t> </a:t>
            </a:r>
            <a:r>
              <a:rPr lang="en-US" dirty="0" err="1"/>
              <a:t>деятельности</a:t>
            </a:r>
            <a:endParaRPr lang="ru-RU" dirty="0"/>
          </a:p>
        </p:txBody>
      </p:sp>
      <p:pic>
        <p:nvPicPr>
          <p:cNvPr id="39938"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9577" y="145906"/>
            <a:ext cx="2659296" cy="176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178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Задания-поиски</a:t>
            </a:r>
          </a:p>
        </p:txBody>
      </p:sp>
      <p:sp>
        <p:nvSpPr>
          <p:cNvPr id="3" name="Объект 2"/>
          <p:cNvSpPr>
            <a:spLocks noGrp="1"/>
          </p:cNvSpPr>
          <p:nvPr>
            <p:ph idx="1"/>
          </p:nvPr>
        </p:nvSpPr>
        <p:spPr>
          <a:xfrm>
            <a:off x="838200" y="1825624"/>
            <a:ext cx="10957560" cy="4886469"/>
          </a:xfrm>
        </p:spPr>
        <p:txBody>
          <a:bodyPr>
            <a:normAutofit lnSpcReduction="10000"/>
          </a:bodyPr>
          <a:lstStyle/>
          <a:p>
            <a:pPr marL="0" indent="0">
              <a:buNone/>
            </a:pPr>
            <a:r>
              <a:rPr lang="ru-RU" dirty="0"/>
              <a:t>Использование всей системы приобретенных ранее приёмов умственной деятельности, конструирование новых сочетаний этих приёмов, перестройки «шаблона» в знакомой ситуации для получения новой информации. </a:t>
            </a:r>
          </a:p>
          <a:p>
            <a:r>
              <a:rPr lang="en-US" dirty="0"/>
              <a:t>In groups, collect information, then write a short article about how to save energy at home. You can use ideas from Ex. 5. You can visit this website: www.eere.energy.gov; The school representative has asked your class to nominate a teacher for this year’s Teacher of the Year award. Write your letter explaining why you believe this person should be nominated and what makes him/ her a good teacher (120—180 words); In pairs, find out about two types of HEALTHY fast food. Research: when and where it is sold; what the ingredients are; why it is popular. Prepare a PowerPoint presentation of your project for the class.</a:t>
            </a:r>
            <a:endParaRPr lang="ru-RU" dirty="0"/>
          </a:p>
        </p:txBody>
      </p:sp>
      <p:pic>
        <p:nvPicPr>
          <p:cNvPr id="40962" name="Picture 2" descr="Picture backgroun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80" t="13380" r="10708" b="9879"/>
          <a:stretch/>
        </p:blipFill>
        <p:spPr bwMode="auto">
          <a:xfrm>
            <a:off x="9684336" y="145906"/>
            <a:ext cx="2259758" cy="176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601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45440" y="1825625"/>
            <a:ext cx="11562080" cy="4970750"/>
          </a:xfrm>
        </p:spPr>
        <p:txBody>
          <a:bodyPr>
            <a:normAutofit lnSpcReduction="10000"/>
          </a:bodyPr>
          <a:lstStyle/>
          <a:p>
            <a:pPr marL="0" indent="0">
              <a:buNone/>
            </a:pPr>
            <a:r>
              <a:rPr lang="ru-RU" dirty="0"/>
              <a:t>	Интегративная целью языкового образования - формирование </a:t>
            </a:r>
            <a:r>
              <a:rPr lang="ru-RU" dirty="0">
                <a:effectLst>
                  <a:outerShdw blurRad="38100" dist="38100" dir="2700000" algn="tl">
                    <a:srgbClr val="000000">
                      <a:alpha val="43137"/>
                    </a:srgbClr>
                  </a:outerShdw>
                </a:effectLst>
              </a:rPr>
              <a:t>коммуникативной культуры и коммуникативной компетенции</a:t>
            </a:r>
            <a:r>
              <a:rPr lang="ru-RU" dirty="0"/>
              <a:t> школьника как инструмента </a:t>
            </a:r>
            <a:r>
              <a:rPr lang="ru-RU" dirty="0">
                <a:effectLst>
                  <a:outerShdw blurRad="38100" dist="38100" dir="2700000" algn="tl">
                    <a:srgbClr val="000000">
                      <a:alpha val="43137"/>
                    </a:srgbClr>
                  </a:outerShdw>
                </a:effectLst>
              </a:rPr>
              <a:t>социализации и саморазвития</a:t>
            </a:r>
            <a:r>
              <a:rPr lang="ru-RU" dirty="0"/>
              <a:t>, т.е. формирование поликультурной и </a:t>
            </a:r>
            <a:r>
              <a:rPr lang="ru-RU" dirty="0" err="1"/>
              <a:t>полиязыковой</a:t>
            </a:r>
            <a:r>
              <a:rPr lang="ru-RU" dirty="0"/>
              <a:t> личности. Цели обучения иностранным языкам меняются в соответствии с новой парадигмой образования (</a:t>
            </a:r>
            <a:r>
              <a:rPr lang="ru-RU" dirty="0">
                <a:effectLst>
                  <a:outerShdw blurRad="38100" dist="38100" dir="2700000" algn="tl">
                    <a:srgbClr val="000000">
                      <a:alpha val="43137"/>
                    </a:srgbClr>
                  </a:outerShdw>
                </a:effectLst>
              </a:rPr>
              <a:t>личностно-ориентированное обучение</a:t>
            </a:r>
            <a:r>
              <a:rPr lang="ru-RU" dirty="0"/>
              <a:t>), учитывающей, в первую очередь, потребности личности. Усиливается </a:t>
            </a:r>
            <a:r>
              <a:rPr lang="ru-RU" dirty="0">
                <a:effectLst>
                  <a:outerShdw blurRad="38100" dist="38100" dir="2700000" algn="tl">
                    <a:srgbClr val="000000">
                      <a:alpha val="43137"/>
                    </a:srgbClr>
                  </a:outerShdw>
                </a:effectLst>
              </a:rPr>
              <a:t>развивающий потенциал </a:t>
            </a:r>
            <a:r>
              <a:rPr lang="ru-RU" dirty="0"/>
              <a:t>учебного материала (прежде всего текстового); происходит минимизация и обновление тематики общения; усиление социокультурного компонента содержания. Глобальная открытость и доступность информации активизировала ещё одну функцию иностранного языка - владение им выступает как </a:t>
            </a:r>
            <a:r>
              <a:rPr lang="ru-RU" dirty="0">
                <a:effectLst>
                  <a:outerShdw blurRad="38100" dist="38100" dir="2700000" algn="tl">
                    <a:srgbClr val="000000">
                      <a:alpha val="43137"/>
                    </a:srgbClr>
                  </a:outerShdw>
                </a:effectLst>
              </a:rPr>
              <a:t>средство для расширения знаний в других предметных областях</a:t>
            </a:r>
            <a:r>
              <a:rPr lang="ru-RU" dirty="0"/>
              <a:t>, что приводит к повышению внимания к умениям работы с информацией и критической её оценки.</a:t>
            </a:r>
          </a:p>
        </p:txBody>
      </p:sp>
      <p:pic>
        <p:nvPicPr>
          <p:cNvPr id="12290"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711" y="61625"/>
            <a:ext cx="2649308" cy="176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279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8627630" cy="1325563"/>
          </a:xfrm>
        </p:spPr>
        <p:txBody>
          <a:bodyPr>
            <a:normAutofit/>
          </a:bodyPr>
          <a:lstStyle/>
          <a:p>
            <a:r>
              <a:rPr lang="ru-RU" dirty="0"/>
              <a:t>Процесс овладения учащимися иностранным языком должен:</a:t>
            </a:r>
          </a:p>
        </p:txBody>
      </p:sp>
      <p:sp>
        <p:nvSpPr>
          <p:cNvPr id="3" name="Объект 2"/>
          <p:cNvSpPr>
            <a:spLocks noGrp="1"/>
          </p:cNvSpPr>
          <p:nvPr>
            <p:ph idx="1"/>
          </p:nvPr>
        </p:nvSpPr>
        <p:spPr>
          <a:xfrm>
            <a:off x="838200" y="1825624"/>
            <a:ext cx="11130280" cy="5032376"/>
          </a:xfrm>
        </p:spPr>
        <p:txBody>
          <a:bodyPr>
            <a:normAutofit fontScale="92500" lnSpcReduction="20000"/>
          </a:bodyPr>
          <a:lstStyle/>
          <a:p>
            <a:pPr marL="0" indent="0">
              <a:buNone/>
            </a:pPr>
            <a:r>
              <a:rPr lang="ru-RU" dirty="0"/>
              <a:t>• быть ориентирован на личность учащегося, его реальные потребности и мотивы, индивидуальные программы развития; осознаваться им как индивидуальный процесс, зависящий в первую очередь от него самого, его усилий по изучению языка и обеспечиваться умениями учителя выявлять мотивацию к обучению у каждого учащегося и направлять ее на успешное овладение языком; иметь деятельностный, когнитивный, творческий характер; </a:t>
            </a:r>
          </a:p>
          <a:p>
            <a:pPr marL="0" indent="0">
              <a:buNone/>
            </a:pPr>
            <a:r>
              <a:rPr lang="ru-RU" dirty="0"/>
              <a:t>• ориентироваться не на логику и системность предмета усвоения, а на логику развития личности ученика, его внутреннего состояния, его креативных и когнитивных способностей в сфере использования языка; стимулировать учащихся к проявлению собственной активности, радости и удовольствия от общения друг с другом, от всего того, чем необходимо заниматься на занятиях; </a:t>
            </a:r>
          </a:p>
          <a:p>
            <a:pPr marL="0" indent="0">
              <a:buNone/>
            </a:pPr>
            <a:r>
              <a:rPr lang="ru-RU" dirty="0"/>
              <a:t>• учитывать прежде всего индивидуальные предпосылки обучения и условий обучения, нежели различия между системами родного и иностранного языков;</a:t>
            </a:r>
          </a:p>
        </p:txBody>
      </p:sp>
      <p:pic>
        <p:nvPicPr>
          <p:cNvPr id="4403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830" y="365125"/>
            <a:ext cx="238125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499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199" y="2143760"/>
            <a:ext cx="11073793" cy="4643119"/>
          </a:xfrm>
        </p:spPr>
        <p:txBody>
          <a:bodyPr>
            <a:normAutofit/>
          </a:bodyPr>
          <a:lstStyle/>
          <a:p>
            <a:r>
              <a:rPr lang="ru-RU" dirty="0"/>
              <a:t>владеть языком – значит уметь пользоваться им как средством социальной коммуникации в реальных ситуациях межкультурного общения и допускаемые при этом ошибки не являются препятствием для общения; </a:t>
            </a:r>
          </a:p>
          <a:p>
            <a:r>
              <a:rPr lang="ru-RU" dirty="0"/>
              <a:t>стимулировать учащихся к использованию индивидуальных стратегий и техник усвоения языка и приобщать к различным стратегиям общения; </a:t>
            </a:r>
          </a:p>
          <a:p>
            <a:r>
              <a:rPr lang="ru-RU" dirty="0"/>
              <a:t>принятие вторичной языковой личности в качестве исходного концепта позволяет ставить вопрос об уровнях владения языком, достигаемых человеком в тех или иных условиях социального контекста жизнедеятельности</a:t>
            </a:r>
          </a:p>
        </p:txBody>
      </p:sp>
      <p:pic>
        <p:nvPicPr>
          <p:cNvPr id="3078" name="Picture 6"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932" y="71121"/>
            <a:ext cx="2550756"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595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Современный урок иностранного языка: социально-педагогический контекст</a:t>
            </a:r>
          </a:p>
        </p:txBody>
      </p:sp>
      <p:sp>
        <p:nvSpPr>
          <p:cNvPr id="3" name="Объект 2"/>
          <p:cNvSpPr>
            <a:spLocks noGrp="1"/>
          </p:cNvSpPr>
          <p:nvPr>
            <p:ph idx="1"/>
          </p:nvPr>
        </p:nvSpPr>
        <p:spPr>
          <a:xfrm>
            <a:off x="838200" y="1825624"/>
            <a:ext cx="11191240" cy="4778375"/>
          </a:xfrm>
        </p:spPr>
        <p:txBody>
          <a:bodyPr/>
          <a:lstStyle/>
          <a:p>
            <a:pPr marL="0" indent="0">
              <a:buNone/>
            </a:pPr>
            <a:r>
              <a:rPr lang="ru-RU" dirty="0"/>
              <a:t>Урок должен отвечать следующим </a:t>
            </a:r>
            <a:r>
              <a:rPr lang="ru-RU" dirty="0">
                <a:effectLst>
                  <a:outerShdw blurRad="38100" dist="38100" dir="2700000" algn="tl">
                    <a:srgbClr val="000000">
                      <a:alpha val="43137"/>
                    </a:srgbClr>
                  </a:outerShdw>
                </a:effectLst>
              </a:rPr>
              <a:t>требованиям</a:t>
            </a:r>
            <a:r>
              <a:rPr lang="ru-RU" dirty="0"/>
              <a:t>: </a:t>
            </a:r>
          </a:p>
          <a:p>
            <a:r>
              <a:rPr lang="ru-RU" dirty="0">
                <a:effectLst>
                  <a:outerShdw blurRad="38100" dist="38100" dir="2700000" algn="tl">
                    <a:srgbClr val="000000">
                      <a:alpha val="43137"/>
                    </a:srgbClr>
                  </a:outerShdw>
                </a:effectLst>
              </a:rPr>
              <a:t>Индивидуализация</a:t>
            </a:r>
            <a:r>
              <a:rPr lang="ru-RU" dirty="0"/>
              <a:t>, так как овладение культурой всегда личностно, личностно и общение. </a:t>
            </a:r>
          </a:p>
          <a:p>
            <a:r>
              <a:rPr lang="ru-RU" dirty="0">
                <a:effectLst>
                  <a:outerShdw blurRad="38100" dist="38100" dir="2700000" algn="tl">
                    <a:srgbClr val="000000">
                      <a:alpha val="43137"/>
                    </a:srgbClr>
                  </a:outerShdw>
                </a:effectLst>
              </a:rPr>
              <a:t>Речевая направленность </a:t>
            </a:r>
            <a:r>
              <a:rPr lang="ru-RU" dirty="0"/>
              <a:t>(системная и систематическая деятельность участников образовательного процесса по формированию практикоориентированных ценностно-смысловых предложений) </a:t>
            </a:r>
          </a:p>
          <a:p>
            <a:r>
              <a:rPr lang="ru-RU" dirty="0">
                <a:effectLst>
                  <a:outerShdw blurRad="38100" dist="38100" dir="2700000" algn="tl">
                    <a:srgbClr val="000000">
                      <a:alpha val="43137"/>
                    </a:srgbClr>
                  </a:outerShdw>
                </a:effectLst>
              </a:rPr>
              <a:t>Ситуативность</a:t>
            </a:r>
            <a:r>
              <a:rPr lang="ru-RU" dirty="0"/>
              <a:t> – непременное условие речевой направленности урока, так как речь не существует вне ситуации, вне контекста деятельности</a:t>
            </a:r>
          </a:p>
        </p:txBody>
      </p:sp>
      <p:pic>
        <p:nvPicPr>
          <p:cNvPr id="4710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7550" y="37898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093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8927" r="11553"/>
          <a:stretch/>
        </p:blipFill>
        <p:spPr>
          <a:xfrm>
            <a:off x="2306747" y="18000"/>
            <a:ext cx="7252168" cy="6840000"/>
          </a:xfrm>
        </p:spPr>
      </p:pic>
    </p:spTree>
    <p:extLst>
      <p:ext uri="{BB962C8B-B14F-4D97-AF65-F5344CB8AC3E}">
        <p14:creationId xmlns:p14="http://schemas.microsoft.com/office/powerpoint/2010/main" val="2480759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Требования к уроку</a:t>
            </a:r>
          </a:p>
        </p:txBody>
      </p:sp>
      <p:sp>
        <p:nvSpPr>
          <p:cNvPr id="3" name="Объект 2"/>
          <p:cNvSpPr>
            <a:spLocks noGrp="1"/>
          </p:cNvSpPr>
          <p:nvPr>
            <p:ph idx="1"/>
          </p:nvPr>
        </p:nvSpPr>
        <p:spPr>
          <a:xfrm>
            <a:off x="838199" y="1825624"/>
            <a:ext cx="11053921" cy="4788535"/>
          </a:xfrm>
        </p:spPr>
        <p:txBody>
          <a:bodyPr>
            <a:normAutofit/>
          </a:bodyPr>
          <a:lstStyle/>
          <a:p>
            <a:r>
              <a:rPr lang="ru-RU" dirty="0">
                <a:effectLst>
                  <a:outerShdw blurRad="38100" dist="38100" dir="2700000" algn="tl">
                    <a:srgbClr val="000000">
                      <a:alpha val="43137"/>
                    </a:srgbClr>
                  </a:outerShdw>
                </a:effectLst>
              </a:rPr>
              <a:t>Функциональность</a:t>
            </a:r>
            <a:r>
              <a:rPr lang="ru-RU" dirty="0"/>
              <a:t> (учебное общение должно быть направлено на реальные задания, не утрачивающие смысловую нагрузку). </a:t>
            </a:r>
          </a:p>
          <a:p>
            <a:r>
              <a:rPr lang="ru-RU" dirty="0">
                <a:effectLst>
                  <a:outerShdw blurRad="38100" dist="38100" dir="2700000" algn="tl">
                    <a:srgbClr val="000000">
                      <a:alpha val="43137"/>
                    </a:srgbClr>
                  </a:outerShdw>
                </a:effectLst>
              </a:rPr>
              <a:t>Новизна</a:t>
            </a:r>
            <a:r>
              <a:rPr lang="ru-RU" dirty="0"/>
              <a:t> (новые ситуации, новые речевые задачи, новые формы общения - Интернет–общение, драматизация, диспут, дискуссия и т.д.) </a:t>
            </a:r>
          </a:p>
          <a:p>
            <a:r>
              <a:rPr lang="ru-RU" dirty="0"/>
              <a:t>Характер </a:t>
            </a:r>
            <a:r>
              <a:rPr lang="ru-RU" dirty="0">
                <a:effectLst>
                  <a:outerShdw blurRad="38100" dist="38100" dir="2700000" algn="tl">
                    <a:srgbClr val="000000">
                      <a:alpha val="43137"/>
                    </a:srgbClr>
                  </a:outerShdw>
                </a:effectLst>
              </a:rPr>
              <a:t>цели урока </a:t>
            </a:r>
            <a:r>
              <a:rPr lang="ru-RU" dirty="0"/>
              <a:t>всегда должен носить </a:t>
            </a:r>
            <a:r>
              <a:rPr lang="ru-RU" dirty="0">
                <a:effectLst>
                  <a:outerShdw blurRad="38100" dist="38100" dir="2700000" algn="tl">
                    <a:srgbClr val="000000">
                      <a:alpha val="43137"/>
                    </a:srgbClr>
                  </a:outerShdw>
                </a:effectLst>
              </a:rPr>
              <a:t>комплексный</a:t>
            </a:r>
            <a:r>
              <a:rPr lang="ru-RU" dirty="0"/>
              <a:t> характер, т.е. учитель обязан ставить одновременно несколько целей. Причем учитель не должен забывать о том, что в 99,9% случаев </a:t>
            </a:r>
            <a:r>
              <a:rPr lang="ru-RU" dirty="0">
                <a:effectLst>
                  <a:outerShdw blurRad="38100" dist="38100" dir="2700000" algn="tl">
                    <a:srgbClr val="000000">
                      <a:alpha val="43137"/>
                    </a:srgbClr>
                  </a:outerShdw>
                </a:effectLst>
              </a:rPr>
              <a:t>практическая</a:t>
            </a:r>
            <a:r>
              <a:rPr lang="ru-RU" dirty="0"/>
              <a:t> цель стоит на первом месте. Именно эта цель и определяет весь последующий ход урока, его логику.</a:t>
            </a:r>
          </a:p>
        </p:txBody>
      </p:sp>
      <p:pic>
        <p:nvPicPr>
          <p:cNvPr id="43010"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122" y="117527"/>
            <a:ext cx="1691999" cy="16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36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199" y="1825624"/>
            <a:ext cx="11068457" cy="5032376"/>
          </a:xfrm>
        </p:spPr>
        <p:txBody>
          <a:bodyPr>
            <a:normAutofit fontScale="92500" lnSpcReduction="10000"/>
          </a:bodyPr>
          <a:lstStyle/>
          <a:p>
            <a:r>
              <a:rPr lang="ru-RU" dirty="0">
                <a:effectLst>
                  <a:outerShdw blurRad="38100" dist="38100" dir="2700000" algn="tl">
                    <a:srgbClr val="000000">
                      <a:alpha val="43137"/>
                    </a:srgbClr>
                  </a:outerShdw>
                </a:effectLst>
              </a:rPr>
              <a:t>Адекватность упражнений </a:t>
            </a:r>
            <a:r>
              <a:rPr lang="ru-RU" dirty="0"/>
              <a:t>цели урока (необходим подбор соответствующих упражнений). </a:t>
            </a:r>
          </a:p>
          <a:p>
            <a:r>
              <a:rPr lang="ru-RU" dirty="0">
                <a:effectLst>
                  <a:outerShdw blurRad="38100" dist="38100" dir="2700000" algn="tl">
                    <a:srgbClr val="000000">
                      <a:alpha val="43137"/>
                    </a:srgbClr>
                  </a:outerShdw>
                </a:effectLst>
              </a:rPr>
              <a:t>Последовательность упражнений</a:t>
            </a:r>
            <a:r>
              <a:rPr lang="ru-RU" dirty="0"/>
              <a:t>. Каждое предыдущее упражнение должно стать опорой для выполнения следующего упражнения, чтобы учащиеся не испытывали трудностей формального и содержательного плана при их выполнении. </a:t>
            </a:r>
          </a:p>
          <a:p>
            <a:r>
              <a:rPr lang="ru-RU" dirty="0">
                <a:effectLst>
                  <a:outerShdw blurRad="38100" dist="38100" dir="2700000" algn="tl">
                    <a:srgbClr val="000000">
                      <a:alpha val="43137"/>
                    </a:srgbClr>
                  </a:outerShdw>
                </a:effectLst>
              </a:rPr>
              <a:t>Атмосфера общения</a:t>
            </a:r>
            <a:r>
              <a:rPr lang="ru-RU" dirty="0"/>
              <a:t>. Отношения на уроке должны быть доверительными, формализм губит общение. Велика роль юмора и экспромта на уроке ИЯ, что может помочь преодолевать трудности как речевого, так и дисциплинарного порядка. </a:t>
            </a:r>
          </a:p>
          <a:p>
            <a:r>
              <a:rPr lang="ru-RU" dirty="0">
                <a:effectLst>
                  <a:outerShdw blurRad="38100" dist="38100" dir="2700000" algn="tl">
                    <a:srgbClr val="000000">
                      <a:alpha val="43137"/>
                    </a:srgbClr>
                  </a:outerShdw>
                </a:effectLst>
              </a:rPr>
              <a:t>Воспитательный и образовательный потенциал </a:t>
            </a:r>
            <a:r>
              <a:rPr lang="ru-RU" dirty="0"/>
              <a:t>урока ИЯ заложен при широком использовании межпредметных связей для взаимообогащения и взаимообмена в практической деятельности и в сознании обучающихся. </a:t>
            </a:r>
          </a:p>
        </p:txBody>
      </p:sp>
      <p:pic>
        <p:nvPicPr>
          <p:cNvPr id="46082"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1134" y="138156"/>
            <a:ext cx="2426963" cy="16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431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184" y="4287"/>
            <a:ext cx="7820891" cy="2332514"/>
          </a:xfrm>
        </p:spPr>
        <p:txBody>
          <a:bodyPr>
            <a:normAutofit/>
          </a:bodyPr>
          <a:lstStyle/>
          <a:p>
            <a:r>
              <a:rPr lang="ru-RU" dirty="0"/>
              <a:t>Психологические подходы к образовательному процессу на уроках иностранного языка</a:t>
            </a:r>
          </a:p>
        </p:txBody>
      </p:sp>
      <p:sp>
        <p:nvSpPr>
          <p:cNvPr id="3" name="Объект 2"/>
          <p:cNvSpPr>
            <a:spLocks noGrp="1"/>
          </p:cNvSpPr>
          <p:nvPr>
            <p:ph idx="1"/>
          </p:nvPr>
        </p:nvSpPr>
        <p:spPr>
          <a:xfrm>
            <a:off x="272184" y="3428999"/>
            <a:ext cx="11081616" cy="3424713"/>
          </a:xfrm>
        </p:spPr>
        <p:txBody>
          <a:bodyPr/>
          <a:lstStyle/>
          <a:p>
            <a:r>
              <a:rPr lang="ru-RU" dirty="0"/>
              <a:t>Развитие мотивации. </a:t>
            </a:r>
          </a:p>
          <a:p>
            <a:r>
              <a:rPr lang="ru-RU" dirty="0"/>
              <a:t>Ситуация успеха. </a:t>
            </a:r>
          </a:p>
          <a:p>
            <a:r>
              <a:rPr lang="ru-RU" dirty="0" err="1"/>
              <a:t>Гуманизация</a:t>
            </a:r>
            <a:r>
              <a:rPr lang="ru-RU" dirty="0"/>
              <a:t> межличностных отношений. Принцип работы над развитием всех учащихся, является показателем гуманного отношения учителя к ученику. Развивать нужно всех детей, независимо от их умственных способностей. Главное - учитывать, что результаты могут сказаться не сразу</a:t>
            </a:r>
          </a:p>
          <a:p>
            <a:endParaRPr lang="ru-RU" dirty="0"/>
          </a:p>
        </p:txBody>
      </p:sp>
      <p:pic>
        <p:nvPicPr>
          <p:cNvPr id="4915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418" y="2280837"/>
            <a:ext cx="3398056" cy="190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02" name="Picture 2"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9816" y="149164"/>
            <a:ext cx="2520000" cy="25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722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8097982" cy="1325563"/>
          </a:xfrm>
        </p:spPr>
        <p:txBody>
          <a:bodyPr/>
          <a:lstStyle/>
          <a:p>
            <a:r>
              <a:rPr lang="ru-RU" dirty="0"/>
              <a:t>Активные методы обучения на уроке иностранного языка</a:t>
            </a:r>
          </a:p>
        </p:txBody>
      </p:sp>
      <p:sp>
        <p:nvSpPr>
          <p:cNvPr id="3" name="Объект 2"/>
          <p:cNvSpPr>
            <a:spLocks noGrp="1"/>
          </p:cNvSpPr>
          <p:nvPr>
            <p:ph idx="1"/>
          </p:nvPr>
        </p:nvSpPr>
        <p:spPr/>
        <p:txBody>
          <a:bodyPr/>
          <a:lstStyle/>
          <a:p>
            <a:r>
              <a:rPr lang="ru-RU" dirty="0">
                <a:effectLst>
                  <a:outerShdw blurRad="38100" dist="38100" dir="2700000" algn="tl">
                    <a:srgbClr val="000000">
                      <a:alpha val="43137"/>
                    </a:srgbClr>
                  </a:outerShdw>
                </a:effectLst>
              </a:rPr>
              <a:t>Проблемное обучение</a:t>
            </a:r>
            <a:r>
              <a:rPr lang="ru-RU" dirty="0"/>
              <a:t>.</a:t>
            </a:r>
          </a:p>
          <a:p>
            <a:r>
              <a:rPr lang="ru-RU" dirty="0">
                <a:effectLst>
                  <a:outerShdw blurRad="38100" dist="38100" dir="2700000" algn="tl">
                    <a:srgbClr val="000000">
                      <a:alpha val="43137"/>
                    </a:srgbClr>
                  </a:outerShdw>
                </a:effectLst>
              </a:rPr>
              <a:t>Дифференцированный подход</a:t>
            </a:r>
            <a:r>
              <a:rPr lang="ru-RU" dirty="0"/>
              <a:t>.</a:t>
            </a:r>
          </a:p>
          <a:p>
            <a:r>
              <a:rPr lang="ru-RU" dirty="0">
                <a:effectLst>
                  <a:outerShdw blurRad="38100" dist="38100" dir="2700000" algn="tl">
                    <a:srgbClr val="000000">
                      <a:alpha val="43137"/>
                    </a:srgbClr>
                  </a:outerShdw>
                </a:effectLst>
              </a:rPr>
              <a:t>Коммуникативный подход</a:t>
            </a:r>
            <a:r>
              <a:rPr lang="ru-RU" dirty="0"/>
              <a:t>. </a:t>
            </a:r>
          </a:p>
          <a:p>
            <a:r>
              <a:rPr lang="ru-RU" dirty="0" err="1">
                <a:effectLst>
                  <a:outerShdw blurRad="38100" dist="38100" dir="2700000" algn="tl">
                    <a:srgbClr val="000000">
                      <a:alpha val="43137"/>
                    </a:srgbClr>
                  </a:outerShdw>
                </a:effectLst>
              </a:rPr>
              <a:t>Деятельностный</a:t>
            </a:r>
            <a:r>
              <a:rPr lang="ru-RU" dirty="0">
                <a:effectLst>
                  <a:outerShdw blurRad="38100" dist="38100" dir="2700000" algn="tl">
                    <a:srgbClr val="000000">
                      <a:alpha val="43137"/>
                    </a:srgbClr>
                  </a:outerShdw>
                </a:effectLst>
              </a:rPr>
              <a:t> подход</a:t>
            </a:r>
            <a:r>
              <a:rPr lang="ru-RU" dirty="0"/>
              <a:t>. Современные тенденции общества диктуют нам условия формирования ученика как полноценного, равноправного члена общества и самостоятельной, незаурядной личности.</a:t>
            </a:r>
          </a:p>
          <a:p>
            <a:r>
              <a:rPr lang="ru-RU" dirty="0">
                <a:effectLst>
                  <a:outerShdw blurRad="38100" dist="38100" dir="2700000" algn="tl">
                    <a:srgbClr val="000000">
                      <a:alpha val="43137"/>
                    </a:srgbClr>
                  </a:outerShdw>
                </a:effectLst>
              </a:rPr>
              <a:t>Аутентичные</a:t>
            </a:r>
            <a:r>
              <a:rPr lang="ru-RU" dirty="0"/>
              <a:t> культурные тексты, в которых «спрятана» многоуровневая информация, - основания для коммуникации.</a:t>
            </a:r>
          </a:p>
        </p:txBody>
      </p:sp>
      <p:pic>
        <p:nvPicPr>
          <p:cNvPr id="50178"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593" y="231617"/>
            <a:ext cx="2667000"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963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7810222" cy="1325563"/>
          </a:xfrm>
        </p:spPr>
        <p:txBody>
          <a:bodyPr/>
          <a:lstStyle/>
          <a:p>
            <a:r>
              <a:rPr lang="ru-RU" b="1" dirty="0">
                <a:solidFill>
                  <a:srgbClr val="FF0000"/>
                </a:solidFill>
                <a:effectLst>
                  <a:outerShdw blurRad="38100" dist="38100" dir="2700000" algn="tl">
                    <a:srgbClr val="000000">
                      <a:alpha val="43137"/>
                    </a:srgbClr>
                  </a:outerShdw>
                </a:effectLst>
              </a:rPr>
              <a:t>Интернет-ресурсы</a:t>
            </a:r>
            <a:r>
              <a:rPr lang="ru-RU" dirty="0"/>
              <a:t> </a:t>
            </a:r>
          </a:p>
        </p:txBody>
      </p:sp>
      <p:sp>
        <p:nvSpPr>
          <p:cNvPr id="3" name="Объект 2"/>
          <p:cNvSpPr>
            <a:spLocks noGrp="1"/>
          </p:cNvSpPr>
          <p:nvPr>
            <p:ph idx="1"/>
          </p:nvPr>
        </p:nvSpPr>
        <p:spPr>
          <a:xfrm>
            <a:off x="360218" y="1825624"/>
            <a:ext cx="11831782" cy="5032376"/>
          </a:xfrm>
        </p:spPr>
        <p:txBody>
          <a:bodyPr>
            <a:normAutofit fontScale="92500"/>
          </a:bodyPr>
          <a:lstStyle/>
          <a:p>
            <a:pPr marL="0" indent="0">
              <a:buNone/>
            </a:pPr>
            <a:r>
              <a:rPr lang="ru-RU" dirty="0" smtClean="0"/>
              <a:t>http</a:t>
            </a:r>
            <a:r>
              <a:rPr lang="ru-RU" dirty="0"/>
              <a:t>://english.yabla.com/ – коллекция аутентичных </a:t>
            </a:r>
            <a:r>
              <a:rPr lang="ru-RU" dirty="0" smtClean="0"/>
              <a:t>видео (15 дней бесплатно). </a:t>
            </a:r>
          </a:p>
          <a:p>
            <a:pPr marL="0" indent="0">
              <a:buNone/>
            </a:pPr>
            <a:r>
              <a:rPr lang="ru-RU" dirty="0"/>
              <a:t>http://www.readingsoft.com/ – сайт, где можно провести диагностический тест на скорость чтения. Скорость вашего чтения хронометрируется, и результат выдается в количестве слов в минуту. После прохождения теста вы узнаете, к какой группе читателей вы относитесь: </a:t>
            </a:r>
            <a:r>
              <a:rPr lang="ru-RU" dirty="0" err="1"/>
              <a:t>Insufficient</a:t>
            </a:r>
            <a:r>
              <a:rPr lang="ru-RU" dirty="0"/>
              <a:t> (слабый, недостаточный уровень умения читать), </a:t>
            </a:r>
            <a:r>
              <a:rPr lang="ru-RU" dirty="0" err="1"/>
              <a:t>Average</a:t>
            </a:r>
            <a:r>
              <a:rPr lang="ru-RU" dirty="0"/>
              <a:t> </a:t>
            </a:r>
            <a:r>
              <a:rPr lang="ru-RU" dirty="0" err="1"/>
              <a:t>reader</a:t>
            </a:r>
            <a:r>
              <a:rPr lang="ru-RU" dirty="0"/>
              <a:t> (среднего уровня), </a:t>
            </a:r>
            <a:r>
              <a:rPr lang="ru-RU" dirty="0" err="1"/>
              <a:t>Good</a:t>
            </a:r>
            <a:r>
              <a:rPr lang="ru-RU" dirty="0"/>
              <a:t> </a:t>
            </a:r>
            <a:r>
              <a:rPr lang="ru-RU" dirty="0" err="1"/>
              <a:t>reader</a:t>
            </a:r>
            <a:r>
              <a:rPr lang="ru-RU" dirty="0"/>
              <a:t> (хороший читатель), </a:t>
            </a:r>
            <a:r>
              <a:rPr lang="ru-RU" dirty="0" err="1"/>
              <a:t>Excellent</a:t>
            </a:r>
            <a:r>
              <a:rPr lang="ru-RU" dirty="0"/>
              <a:t> (отличный читатель), </a:t>
            </a:r>
            <a:r>
              <a:rPr lang="ru-RU" dirty="0" err="1"/>
              <a:t>Accomplished</a:t>
            </a:r>
            <a:r>
              <a:rPr lang="ru-RU" dirty="0"/>
              <a:t> </a:t>
            </a:r>
            <a:r>
              <a:rPr lang="ru-RU" dirty="0" err="1"/>
              <a:t>reader</a:t>
            </a:r>
            <a:r>
              <a:rPr lang="ru-RU" dirty="0"/>
              <a:t> (совершенный читатель</a:t>
            </a:r>
            <a:r>
              <a:rPr lang="ru-RU" dirty="0" smtClean="0"/>
              <a:t>).</a:t>
            </a:r>
          </a:p>
          <a:p>
            <a:pPr marL="0" indent="0">
              <a:buNone/>
            </a:pPr>
            <a:r>
              <a:rPr lang="ru-RU" dirty="0"/>
              <a:t>http://www.usingenglish.com/; http://www.manythings.org/; </a:t>
            </a:r>
            <a:r>
              <a:rPr lang="en-US" dirty="0"/>
              <a:t>https://babadum.com/</a:t>
            </a:r>
            <a:endParaRPr lang="ru-RU" dirty="0" smtClean="0"/>
          </a:p>
          <a:p>
            <a:pPr marL="0" indent="0">
              <a:buNone/>
            </a:pPr>
            <a:r>
              <a:rPr lang="ru-RU" dirty="0" smtClean="0"/>
              <a:t>http</a:t>
            </a:r>
            <a:r>
              <a:rPr lang="ru-RU" dirty="0"/>
              <a:t>://en.bab. </a:t>
            </a:r>
            <a:r>
              <a:rPr lang="ru-RU" dirty="0" err="1"/>
              <a:t>la</a:t>
            </a:r>
            <a:r>
              <a:rPr lang="ru-RU" dirty="0"/>
              <a:t>/</a:t>
            </a:r>
            <a:r>
              <a:rPr lang="ru-RU" dirty="0" err="1"/>
              <a:t>games</a:t>
            </a:r>
            <a:r>
              <a:rPr lang="ru-RU" dirty="0"/>
              <a:t>/; http://www.english-daily.com/ – ресурсы для обучения письму </a:t>
            </a:r>
            <a:r>
              <a:rPr lang="ru-RU" dirty="0" smtClean="0"/>
              <a:t>начинающего </a:t>
            </a:r>
            <a:r>
              <a:rPr lang="ru-RU" dirty="0"/>
              <a:t>уровня. http://www.eslgold.com/ – сайт для изучающих иностранный язык разного уровня (имеются </a:t>
            </a:r>
            <a:r>
              <a:rPr lang="ru-RU" dirty="0" smtClean="0"/>
              <a:t>бесплатные материалы </a:t>
            </a:r>
            <a:r>
              <a:rPr lang="ru-RU" dirty="0"/>
              <a:t>с указанным уровнем сложности). </a:t>
            </a:r>
          </a:p>
          <a:p>
            <a:pPr marL="0" indent="0">
              <a:buNone/>
            </a:pPr>
            <a:endParaRPr lang="ru-RU" dirty="0" smtClean="0"/>
          </a:p>
        </p:txBody>
      </p:sp>
      <p:pic>
        <p:nvPicPr>
          <p:cNvPr id="48130"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8422" y="214688"/>
            <a:ext cx="3167384" cy="14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420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6880" y="387928"/>
            <a:ext cx="11755120" cy="6470072"/>
          </a:xfrm>
        </p:spPr>
        <p:txBody>
          <a:bodyPr>
            <a:normAutofit fontScale="92500" lnSpcReduction="20000"/>
          </a:bodyPr>
          <a:lstStyle/>
          <a:p>
            <a:pPr marL="0" indent="0">
              <a:buNone/>
            </a:pPr>
            <a:r>
              <a:rPr lang="ru-RU" dirty="0" err="1"/>
              <a:t>FreeMind</a:t>
            </a:r>
            <a:r>
              <a:rPr lang="ru-RU" dirty="0"/>
              <a:t> – бесплатный софт для построения ментальных </a:t>
            </a:r>
            <a:r>
              <a:rPr lang="ru-RU" dirty="0" smtClean="0"/>
              <a:t>карт (карт памяти, диаграмм связи)</a:t>
            </a:r>
          </a:p>
          <a:p>
            <a:pPr marL="0" indent="0">
              <a:buNone/>
            </a:pPr>
            <a:r>
              <a:rPr lang="ru-RU" dirty="0" smtClean="0"/>
              <a:t>http</a:t>
            </a:r>
            <a:r>
              <a:rPr lang="ru-RU" dirty="0"/>
              <a:t>://www.youtube.com/watch?v=VjxNekaWRUU – мастер-класс по использованию этой программы.</a:t>
            </a:r>
          </a:p>
          <a:p>
            <a:pPr marL="0" indent="0">
              <a:buNone/>
            </a:pPr>
            <a:r>
              <a:rPr lang="ru-RU" dirty="0"/>
              <a:t>С целью развития умений </a:t>
            </a:r>
            <a:r>
              <a:rPr lang="ru-RU" dirty="0" smtClean="0"/>
              <a:t>письма </a:t>
            </a:r>
            <a:r>
              <a:rPr lang="ru-RU" dirty="0"/>
              <a:t>и письменной речи </a:t>
            </a:r>
            <a:r>
              <a:rPr lang="ru-RU" dirty="0" smtClean="0"/>
              <a:t>можно </a:t>
            </a:r>
            <a:r>
              <a:rPr lang="ru-RU" dirty="0"/>
              <a:t>использовать ресурс </a:t>
            </a:r>
            <a:r>
              <a:rPr lang="ru-RU" dirty="0" err="1"/>
              <a:t>Online</a:t>
            </a:r>
            <a:r>
              <a:rPr lang="ru-RU" dirty="0"/>
              <a:t> </a:t>
            </a:r>
            <a:r>
              <a:rPr lang="ru-RU" dirty="0" err="1"/>
              <a:t>Writing</a:t>
            </a:r>
            <a:r>
              <a:rPr lang="ru-RU" dirty="0"/>
              <a:t> </a:t>
            </a:r>
            <a:r>
              <a:rPr lang="ru-RU" dirty="0" err="1"/>
              <a:t>Lab</a:t>
            </a:r>
            <a:r>
              <a:rPr lang="ru-RU" dirty="0"/>
              <a:t> </a:t>
            </a:r>
            <a:r>
              <a:rPr lang="en-US" dirty="0">
                <a:hlinkClick r:id="rId2"/>
              </a:rPr>
              <a:t>https://www.writinglab.io</a:t>
            </a:r>
            <a:r>
              <a:rPr lang="en-US" dirty="0" smtClean="0">
                <a:hlinkClick r:id="rId2"/>
              </a:rPr>
              <a:t>/</a:t>
            </a:r>
            <a:r>
              <a:rPr lang="ru-RU" dirty="0" smtClean="0"/>
              <a:t> – </a:t>
            </a:r>
            <a:r>
              <a:rPr lang="ru-RU" dirty="0"/>
              <a:t>http://writingcenters.org/ </a:t>
            </a:r>
            <a:r>
              <a:rPr lang="ru-RU" dirty="0" err="1"/>
              <a:t>resources</a:t>
            </a:r>
            <a:r>
              <a:rPr lang="ru-RU" dirty="0"/>
              <a:t>/</a:t>
            </a:r>
            <a:r>
              <a:rPr lang="ru-RU" dirty="0" err="1"/>
              <a:t>writing-centers-online</a:t>
            </a:r>
            <a:r>
              <a:rPr lang="ru-RU" dirty="0"/>
              <a:t>/. </a:t>
            </a:r>
            <a:endParaRPr lang="ru-RU" dirty="0" smtClean="0"/>
          </a:p>
          <a:p>
            <a:pPr marL="0" indent="0">
              <a:buNone/>
            </a:pPr>
            <a:r>
              <a:rPr lang="ru-RU" dirty="0" smtClean="0"/>
              <a:t>http</a:t>
            </a:r>
            <a:r>
              <a:rPr lang="ru-RU" dirty="0"/>
              <a:t>://owl.English.Purdue.edu/ – сайт американского университета </a:t>
            </a:r>
            <a:r>
              <a:rPr lang="ru-RU" dirty="0" err="1"/>
              <a:t>Пурду</a:t>
            </a:r>
            <a:r>
              <a:rPr lang="ru-RU" dirty="0"/>
              <a:t>, который содержит много полезных ссылок на ресурсы для развития письменной речи. http://esl.about.com/od/writinglessonplans/a/l_wwshop1.htm – мастерские по развитию навыков написания эссе (больше подойдет как ресурс для преподавателя). </a:t>
            </a:r>
          </a:p>
          <a:p>
            <a:pPr marL="0" indent="0">
              <a:buNone/>
            </a:pPr>
            <a:r>
              <a:rPr lang="ru-RU" dirty="0"/>
              <a:t>На сайте BBC – http://www.bbc.co.uk/worldservice/learningenglish/ </a:t>
            </a:r>
            <a:r>
              <a:rPr lang="ru-RU" dirty="0" err="1"/>
              <a:t>business</a:t>
            </a:r>
            <a:r>
              <a:rPr lang="ru-RU" dirty="0"/>
              <a:t>/</a:t>
            </a:r>
            <a:r>
              <a:rPr lang="ru-RU" dirty="0" err="1"/>
              <a:t>talkingbusiness</a:t>
            </a:r>
            <a:r>
              <a:rPr lang="ru-RU" dirty="0"/>
              <a:t>/unit3presentations/expert.shtml – можно найти много полезных выражений для подготовки выступления. </a:t>
            </a:r>
            <a:endParaRPr lang="ru-RU" dirty="0" smtClean="0"/>
          </a:p>
          <a:p>
            <a:pPr marL="0" indent="0">
              <a:buNone/>
            </a:pPr>
            <a:r>
              <a:rPr lang="ru-RU" dirty="0" smtClean="0"/>
              <a:t>http</a:t>
            </a:r>
            <a:r>
              <a:rPr lang="ru-RU" dirty="0"/>
              <a:t>://ut1english.blogspot.ru/ – сайт содержит ссылки на различные </a:t>
            </a:r>
            <a:r>
              <a:rPr lang="ru-RU" dirty="0" err="1"/>
              <a:t>интернет-ресурсы</a:t>
            </a:r>
            <a:r>
              <a:rPr lang="ru-RU" dirty="0"/>
              <a:t> по развитию и контролю различных аспектов и видов речевой деятельности при овладении иностранным языком. На этом сайте </a:t>
            </a:r>
            <a:r>
              <a:rPr lang="ru-RU" dirty="0" smtClean="0"/>
              <a:t>много </a:t>
            </a:r>
            <a:r>
              <a:rPr lang="ru-RU" dirty="0"/>
              <a:t>полезных ссылок для занятий языком с использованием аутентичных материалов британского производства. </a:t>
            </a:r>
          </a:p>
        </p:txBody>
      </p:sp>
    </p:spTree>
    <p:extLst>
      <p:ext uri="{BB962C8B-B14F-4D97-AF65-F5344CB8AC3E}">
        <p14:creationId xmlns:p14="http://schemas.microsoft.com/office/powerpoint/2010/main" val="1886771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Полезные ссылки</a:t>
            </a:r>
            <a:endParaRPr lang="ru-RU" dirty="0"/>
          </a:p>
        </p:txBody>
      </p:sp>
      <p:sp>
        <p:nvSpPr>
          <p:cNvPr id="3" name="Объект 2"/>
          <p:cNvSpPr>
            <a:spLocks noGrp="1"/>
          </p:cNvSpPr>
          <p:nvPr>
            <p:ph idx="1"/>
          </p:nvPr>
        </p:nvSpPr>
        <p:spPr>
          <a:xfrm>
            <a:off x="838200" y="1891906"/>
            <a:ext cx="11242964" cy="4966093"/>
          </a:xfrm>
        </p:spPr>
        <p:txBody>
          <a:bodyPr>
            <a:normAutofit lnSpcReduction="10000"/>
          </a:bodyPr>
          <a:lstStyle/>
          <a:p>
            <a:pPr marL="0" indent="0">
              <a:buNone/>
            </a:pPr>
            <a:r>
              <a:rPr lang="ru-RU" dirty="0"/>
              <a:t>Специализированные сайты и ресурсы по фонетике: http://www.stuff.co.uk/calcul_nd.htm </a:t>
            </a:r>
            <a:endParaRPr lang="ru-RU" dirty="0" smtClean="0"/>
          </a:p>
          <a:p>
            <a:pPr marL="0" indent="0">
              <a:buNone/>
            </a:pPr>
            <a:r>
              <a:rPr lang="ru-RU" dirty="0" smtClean="0"/>
              <a:t>www.native-english.ru/pronounce </a:t>
            </a:r>
          </a:p>
          <a:p>
            <a:pPr marL="0" indent="0">
              <a:buNone/>
            </a:pPr>
            <a:r>
              <a:rPr lang="ru-RU" dirty="0" smtClean="0"/>
              <a:t>http</a:t>
            </a:r>
            <a:r>
              <a:rPr lang="ru-RU" dirty="0"/>
              <a:t>://engv.ru/category/proiznoshenie </a:t>
            </a:r>
            <a:endParaRPr lang="ru-RU" dirty="0" smtClean="0"/>
          </a:p>
          <a:p>
            <a:pPr marL="0" indent="0">
              <a:buNone/>
            </a:pPr>
            <a:r>
              <a:rPr lang="ru-RU" dirty="0" smtClean="0"/>
              <a:t>http</a:t>
            </a:r>
            <a:r>
              <a:rPr lang="ru-RU" dirty="0"/>
              <a:t>://real-english.ru/crash/lesson2.htm </a:t>
            </a:r>
            <a:endParaRPr lang="ru-RU" dirty="0" smtClean="0"/>
          </a:p>
          <a:p>
            <a:pPr marL="0" indent="0">
              <a:buNone/>
            </a:pPr>
            <a:r>
              <a:rPr lang="ru-RU" dirty="0" smtClean="0"/>
              <a:t>http</a:t>
            </a:r>
            <a:r>
              <a:rPr lang="ru-RU" dirty="0"/>
              <a:t>://www.englishmedialab.com/pronunciation.html http://www.esltower.com/pronunciation.html http://www.gazzaro.it/accents/files/accents2.html </a:t>
            </a:r>
            <a:endParaRPr lang="ru-RU" dirty="0" smtClean="0"/>
          </a:p>
          <a:p>
            <a:pPr marL="0" indent="0">
              <a:buNone/>
            </a:pPr>
            <a:r>
              <a:rPr lang="ru-RU" dirty="0" smtClean="0"/>
              <a:t>Специализированные </a:t>
            </a:r>
            <a:r>
              <a:rPr lang="ru-RU" dirty="0"/>
              <a:t>ресурсы по грамматике: www.homeenglish.ru/Grammar.htm </a:t>
            </a:r>
            <a:endParaRPr lang="ru-RU" dirty="0" smtClean="0"/>
          </a:p>
          <a:p>
            <a:pPr marL="0" indent="0">
              <a:buNone/>
            </a:pPr>
            <a:r>
              <a:rPr lang="ru-RU" dirty="0" smtClean="0"/>
              <a:t>http</a:t>
            </a:r>
            <a:r>
              <a:rPr lang="ru-RU" dirty="0"/>
              <a:t>://www.languages-study.com/english-grammar.html</a:t>
            </a:r>
          </a:p>
        </p:txBody>
      </p:sp>
      <p:pic>
        <p:nvPicPr>
          <p:cNvPr id="5427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0531" y="163906"/>
            <a:ext cx="2368006" cy="172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8537" y="5094706"/>
            <a:ext cx="1620000" cy="16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54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8765" y="540326"/>
            <a:ext cx="11391610" cy="6317673"/>
          </a:xfrm>
        </p:spPr>
        <p:txBody>
          <a:bodyPr>
            <a:normAutofit fontScale="92500" lnSpcReduction="10000"/>
          </a:bodyPr>
          <a:lstStyle/>
          <a:p>
            <a:pPr marL="0" indent="0">
              <a:buNone/>
            </a:pPr>
            <a:r>
              <a:rPr lang="ru-RU" dirty="0"/>
              <a:t>www.englishgrammar.narod.ru </a:t>
            </a:r>
            <a:endParaRPr lang="ru-RU" dirty="0" smtClean="0"/>
          </a:p>
          <a:p>
            <a:pPr marL="0" indent="0">
              <a:buNone/>
            </a:pPr>
            <a:r>
              <a:rPr lang="ru-RU" dirty="0" smtClean="0"/>
              <a:t>http</a:t>
            </a:r>
            <a:r>
              <a:rPr lang="ru-RU" dirty="0"/>
              <a:t>://www.english-hilfen.de/en/grammar_list/alle.htm </a:t>
            </a:r>
            <a:endParaRPr lang="ru-RU" dirty="0" smtClean="0"/>
          </a:p>
          <a:p>
            <a:pPr marL="0" indent="0">
              <a:buNone/>
            </a:pPr>
            <a:r>
              <a:rPr lang="ru-RU" dirty="0" smtClean="0"/>
              <a:t>http</a:t>
            </a:r>
            <a:r>
              <a:rPr lang="ru-RU" dirty="0"/>
              <a:t>://www.english-4u.de/grammar1.htm </a:t>
            </a:r>
            <a:endParaRPr lang="ru-RU" dirty="0" smtClean="0"/>
          </a:p>
          <a:p>
            <a:pPr marL="0" indent="0">
              <a:buNone/>
            </a:pPr>
            <a:r>
              <a:rPr lang="ru-RU" dirty="0" smtClean="0"/>
              <a:t>Общие </a:t>
            </a:r>
            <a:r>
              <a:rPr lang="ru-RU" dirty="0"/>
              <a:t>образовательные ресурсы по изучению английского языка и культуры: http://www.alleng.ru/english/engl.htm </a:t>
            </a:r>
            <a:endParaRPr lang="ru-RU" dirty="0" smtClean="0"/>
          </a:p>
          <a:p>
            <a:pPr marL="0" indent="0">
              <a:buNone/>
            </a:pPr>
            <a:r>
              <a:rPr lang="ru-RU" dirty="0" smtClean="0"/>
              <a:t>http</a:t>
            </a:r>
            <a:r>
              <a:rPr lang="ru-RU" dirty="0"/>
              <a:t>://njnj.ru/ </a:t>
            </a:r>
            <a:endParaRPr lang="ru-RU" dirty="0" smtClean="0"/>
          </a:p>
          <a:p>
            <a:pPr marL="0" indent="0">
              <a:buNone/>
            </a:pPr>
            <a:r>
              <a:rPr lang="ru-RU" dirty="0" smtClean="0"/>
              <a:t>www.study.ru   www.mystudy.ru </a:t>
            </a:r>
          </a:p>
          <a:p>
            <a:pPr marL="0" indent="0">
              <a:buNone/>
            </a:pPr>
            <a:r>
              <a:rPr lang="ru-RU" dirty="0" smtClean="0"/>
              <a:t>http</a:t>
            </a:r>
            <a:r>
              <a:rPr lang="ru-RU" dirty="0"/>
              <a:t>://www.english-hilfen.de/en/ </a:t>
            </a:r>
            <a:endParaRPr lang="ru-RU" dirty="0" smtClean="0"/>
          </a:p>
          <a:p>
            <a:pPr marL="0" indent="0">
              <a:buNone/>
            </a:pPr>
            <a:r>
              <a:rPr lang="ru-RU" dirty="0" smtClean="0"/>
              <a:t>http</a:t>
            </a:r>
            <a:r>
              <a:rPr lang="ru-RU" dirty="0"/>
              <a:t>://www.learnenglish.de/ </a:t>
            </a:r>
            <a:r>
              <a:rPr lang="ru-RU" dirty="0" smtClean="0"/>
              <a:t> </a:t>
            </a:r>
          </a:p>
          <a:p>
            <a:pPr marL="0" indent="0">
              <a:buNone/>
            </a:pPr>
            <a:r>
              <a:rPr lang="ru-RU" dirty="0" smtClean="0"/>
              <a:t>http</a:t>
            </a:r>
            <a:r>
              <a:rPr lang="ru-RU" dirty="0"/>
              <a:t>://www.ego4u.com/ </a:t>
            </a:r>
            <a:endParaRPr lang="ru-RU" dirty="0" smtClean="0"/>
          </a:p>
          <a:p>
            <a:pPr marL="0" indent="0">
              <a:buNone/>
            </a:pPr>
            <a:r>
              <a:rPr lang="ru-RU" dirty="0" smtClean="0"/>
              <a:t>http</a:t>
            </a:r>
            <a:r>
              <a:rPr lang="ru-RU" dirty="0"/>
              <a:t>://www.learn-english-online.org/ </a:t>
            </a:r>
            <a:endParaRPr lang="ru-RU" dirty="0" smtClean="0"/>
          </a:p>
          <a:p>
            <a:pPr marL="0" indent="0">
              <a:buNone/>
            </a:pPr>
            <a:r>
              <a:rPr lang="ru-RU" dirty="0" smtClean="0"/>
              <a:t>http</a:t>
            </a:r>
            <a:r>
              <a:rPr lang="ru-RU" dirty="0"/>
              <a:t>://lib.ru/ENGLISH/ </a:t>
            </a:r>
            <a:endParaRPr lang="ru-RU" dirty="0" smtClean="0"/>
          </a:p>
          <a:p>
            <a:pPr marL="0" indent="0">
              <a:buNone/>
            </a:pPr>
            <a:r>
              <a:rPr lang="ru-RU" dirty="0" smtClean="0"/>
              <a:t>http</a:t>
            </a:r>
            <a:r>
              <a:rPr lang="ru-RU" dirty="0"/>
              <a:t>://www.kwintessential.co.uk/resources/ </a:t>
            </a:r>
            <a:endParaRPr lang="ru-RU" dirty="0" smtClean="0"/>
          </a:p>
          <a:p>
            <a:pPr marL="0" indent="0">
              <a:buNone/>
            </a:pPr>
            <a:r>
              <a:rPr lang="ru-RU" dirty="0" smtClean="0"/>
              <a:t>http</a:t>
            </a:r>
            <a:r>
              <a:rPr lang="ru-RU" dirty="0"/>
              <a:t>://www.enjoyengland.com/ </a:t>
            </a:r>
          </a:p>
        </p:txBody>
      </p:sp>
      <p:pic>
        <p:nvPicPr>
          <p:cNvPr id="55298"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9175" y="204788"/>
            <a:ext cx="19812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394" y="4869151"/>
            <a:ext cx="1763999" cy="176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899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327" y="365125"/>
            <a:ext cx="10813473" cy="1325563"/>
          </a:xfrm>
        </p:spPr>
        <p:txBody>
          <a:bodyPr/>
          <a:lstStyle/>
          <a:p>
            <a:r>
              <a:rPr lang="ru-RU" dirty="0" smtClean="0"/>
              <a:t>Полезные ресурсы</a:t>
            </a:r>
            <a:endParaRPr lang="ru-RU" dirty="0"/>
          </a:p>
        </p:txBody>
      </p:sp>
      <p:sp>
        <p:nvSpPr>
          <p:cNvPr id="3" name="Объект 2"/>
          <p:cNvSpPr>
            <a:spLocks noGrp="1"/>
          </p:cNvSpPr>
          <p:nvPr>
            <p:ph idx="1"/>
          </p:nvPr>
        </p:nvSpPr>
        <p:spPr>
          <a:xfrm>
            <a:off x="346365" y="2270125"/>
            <a:ext cx="11640992" cy="4485122"/>
          </a:xfrm>
        </p:spPr>
        <p:txBody>
          <a:bodyPr>
            <a:normAutofit/>
          </a:bodyPr>
          <a:lstStyle/>
          <a:p>
            <a:pPr marL="0" indent="0">
              <a:buNone/>
            </a:pPr>
            <a:r>
              <a:rPr lang="ru-RU" dirty="0"/>
              <a:t>Для развития </a:t>
            </a:r>
            <a:r>
              <a:rPr lang="ru-RU" dirty="0" err="1"/>
              <a:t>аудирования</a:t>
            </a:r>
            <a:r>
              <a:rPr lang="ru-RU" dirty="0"/>
              <a:t> с профессиональной ориентацией можно воспользоваться гиперссылками на </a:t>
            </a:r>
            <a:r>
              <a:rPr lang="ru-RU" dirty="0" err="1"/>
              <a:t>National</a:t>
            </a:r>
            <a:r>
              <a:rPr lang="ru-RU" dirty="0"/>
              <a:t> </a:t>
            </a:r>
            <a:r>
              <a:rPr lang="ru-RU" dirty="0" err="1"/>
              <a:t>Geographic</a:t>
            </a:r>
            <a:r>
              <a:rPr lang="ru-RU" dirty="0"/>
              <a:t> и </a:t>
            </a:r>
            <a:r>
              <a:rPr lang="ru-RU" dirty="0" err="1"/>
              <a:t>National</a:t>
            </a:r>
            <a:r>
              <a:rPr lang="ru-RU" dirty="0"/>
              <a:t> </a:t>
            </a:r>
            <a:r>
              <a:rPr lang="ru-RU" dirty="0" err="1"/>
              <a:t>Public</a:t>
            </a:r>
            <a:r>
              <a:rPr lang="ru-RU" dirty="0"/>
              <a:t> </a:t>
            </a:r>
            <a:r>
              <a:rPr lang="ru-RU" dirty="0" err="1"/>
              <a:t>Radio</a:t>
            </a:r>
            <a:r>
              <a:rPr lang="ru-RU" dirty="0"/>
              <a:t>. http://www.elllo.org/english/Games/ – ресурс, который можно использовать для обучения </a:t>
            </a:r>
            <a:r>
              <a:rPr lang="ru-RU" dirty="0" err="1" smtClean="0"/>
              <a:t>аудированию</a:t>
            </a:r>
            <a:r>
              <a:rPr lang="ru-RU" dirty="0" smtClean="0"/>
              <a:t> </a:t>
            </a:r>
            <a:r>
              <a:rPr lang="ru-RU" dirty="0"/>
              <a:t>с занимательными заданиями. </a:t>
            </a:r>
            <a:endParaRPr lang="ru-RU" dirty="0" smtClean="0"/>
          </a:p>
          <a:p>
            <a:pPr marL="0" indent="0">
              <a:buNone/>
            </a:pPr>
            <a:r>
              <a:rPr lang="ru-RU" dirty="0" smtClean="0"/>
              <a:t>Помимо </a:t>
            </a:r>
            <a:r>
              <a:rPr lang="ru-RU" dirty="0"/>
              <a:t>этого большое удобство для самостоятельной работы </a:t>
            </a:r>
            <a:r>
              <a:rPr lang="ru-RU" dirty="0" smtClean="0"/>
              <a:t>над </a:t>
            </a:r>
            <a:r>
              <a:rPr lang="ru-RU" dirty="0"/>
              <a:t>формированием </a:t>
            </a:r>
            <a:r>
              <a:rPr lang="ru-RU" dirty="0" err="1"/>
              <a:t>аудитивных</a:t>
            </a:r>
            <a:r>
              <a:rPr lang="ru-RU" dirty="0"/>
              <a:t> навыков представляют онлайн-программы синтеза речи: </a:t>
            </a:r>
            <a:endParaRPr lang="ru-RU" dirty="0" smtClean="0"/>
          </a:p>
          <a:p>
            <a:pPr marL="0" indent="0">
              <a:buNone/>
            </a:pPr>
            <a:r>
              <a:rPr lang="ru-RU" dirty="0" smtClean="0"/>
              <a:t>http</a:t>
            </a:r>
            <a:r>
              <a:rPr lang="ru-RU" dirty="0"/>
              <a:t>://www.linguatec.de/onlineservices/voice_reader </a:t>
            </a:r>
            <a:endParaRPr lang="ru-RU" dirty="0" smtClean="0"/>
          </a:p>
          <a:p>
            <a:pPr marL="0" indent="0">
              <a:buNone/>
            </a:pPr>
            <a:r>
              <a:rPr lang="ru-RU" dirty="0" smtClean="0"/>
              <a:t>http</a:t>
            </a:r>
            <a:r>
              <a:rPr lang="ru-RU" dirty="0"/>
              <a:t>://text-to-speech.imtranslator.net/ </a:t>
            </a:r>
            <a:endParaRPr lang="ru-RU" dirty="0" smtClean="0"/>
          </a:p>
          <a:p>
            <a:pPr marL="0" indent="0">
              <a:buNone/>
            </a:pPr>
            <a:r>
              <a:rPr lang="ru-RU" dirty="0" smtClean="0"/>
              <a:t>http</a:t>
            </a:r>
            <a:r>
              <a:rPr lang="ru-RU" dirty="0"/>
              <a:t>://espeak.sourceforge.net/ </a:t>
            </a:r>
            <a:endParaRPr lang="ru-RU" dirty="0" smtClean="0"/>
          </a:p>
        </p:txBody>
      </p:sp>
      <p:pic>
        <p:nvPicPr>
          <p:cNvPr id="5734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357" y="180110"/>
            <a:ext cx="30480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909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825624"/>
            <a:ext cx="11115868" cy="5032376"/>
          </a:xfrm>
        </p:spPr>
        <p:txBody>
          <a:bodyPr>
            <a:normAutofit/>
          </a:bodyPr>
          <a:lstStyle/>
          <a:p>
            <a:pPr marL="0" indent="0">
              <a:buNone/>
            </a:pPr>
            <a:r>
              <a:rPr lang="ru-RU" dirty="0"/>
              <a:t>Все программы имеют </a:t>
            </a:r>
            <a:r>
              <a:rPr lang="ru-RU" dirty="0" smtClean="0"/>
              <a:t>синтезатор </a:t>
            </a:r>
            <a:r>
              <a:rPr lang="ru-RU" dirty="0"/>
              <a:t>речи, возможность выбирать озвучивающего конкретный текст: можно выбрать голос женщины, мужчины, ребенка; акцент. Большая часть материалов доступна бесплатно только в </a:t>
            </a:r>
            <a:r>
              <a:rPr lang="ru-RU" dirty="0" err="1"/>
              <a:t>demo</a:t>
            </a:r>
            <a:r>
              <a:rPr lang="ru-RU" dirty="0"/>
              <a:t>-версии, но и этого бывает достаточно для отработки правильного произношения. Скачать </a:t>
            </a:r>
            <a:r>
              <a:rPr lang="ru-RU" dirty="0" err="1"/>
              <a:t>demo</a:t>
            </a:r>
            <a:r>
              <a:rPr lang="ru-RU" dirty="0"/>
              <a:t>-версию чаще всего невозможно, следует поставить закладку и работать </a:t>
            </a:r>
            <a:r>
              <a:rPr lang="ru-RU" dirty="0" err="1"/>
              <a:t>online</a:t>
            </a:r>
            <a:r>
              <a:rPr lang="ru-RU" dirty="0"/>
              <a:t>. </a:t>
            </a:r>
            <a:endParaRPr lang="ru-RU" dirty="0" smtClean="0"/>
          </a:p>
          <a:p>
            <a:pPr marL="0" indent="0">
              <a:buNone/>
            </a:pPr>
            <a:r>
              <a:rPr lang="ru-RU" dirty="0" smtClean="0"/>
              <a:t>http</a:t>
            </a:r>
            <a:r>
              <a:rPr lang="ru-RU" dirty="0"/>
              <a:t>://www.uiowa.edu/~acadtech/phonetics/ – еще </a:t>
            </a:r>
            <a:r>
              <a:rPr lang="ru-RU" dirty="0" smtClean="0"/>
              <a:t>один </a:t>
            </a:r>
            <a:r>
              <a:rPr lang="ru-RU" dirty="0"/>
              <a:t>ресурс, позволяющий показать работу органов речи. Анимация органов речи сопровождается видеороликом с диктором, произносящим отдельно каждый звук и слова, содержащие этот звук. Дается </a:t>
            </a:r>
            <a:r>
              <a:rPr lang="ru-RU" dirty="0" smtClean="0"/>
              <a:t>текстовое </a:t>
            </a:r>
            <a:r>
              <a:rPr lang="ru-RU" dirty="0"/>
              <a:t>описание движения органов речи на английском. </a:t>
            </a:r>
          </a:p>
        </p:txBody>
      </p:sp>
      <p:pic>
        <p:nvPicPr>
          <p:cNvPr id="5939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6670" y="133624"/>
            <a:ext cx="2488235" cy="169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76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273125"/>
            <a:ext cx="11018520" cy="4390376"/>
          </a:xfrm>
        </p:spPr>
        <p:txBody>
          <a:bodyPr>
            <a:normAutofit/>
          </a:bodyPr>
          <a:lstStyle/>
          <a:p>
            <a:pPr marL="0" indent="0" algn="just">
              <a:buNone/>
            </a:pPr>
            <a:r>
              <a:rPr lang="ru-RU" dirty="0"/>
              <a:t>	В отечественной методике выработались и продолжают доминировать методические взгляды, признающие целесообразность </a:t>
            </a:r>
            <a:r>
              <a:rPr lang="ru-RU" dirty="0">
                <a:solidFill>
                  <a:schemeClr val="accent5">
                    <a:lumMod val="75000"/>
                  </a:schemeClr>
                </a:solidFill>
                <a:effectLst>
                  <a:outerShdw blurRad="38100" dist="38100" dir="2700000" algn="tl">
                    <a:srgbClr val="000000">
                      <a:alpha val="43137"/>
                    </a:srgbClr>
                  </a:outerShdw>
                </a:effectLst>
              </a:rPr>
              <a:t>сознательной опоры на родной язык </a:t>
            </a:r>
            <a:r>
              <a:rPr lang="ru-RU" dirty="0"/>
              <a:t>при изучении иностранного, сопоставления/ сравнения структуры и средств родного и иностранного языков. </a:t>
            </a:r>
          </a:p>
          <a:p>
            <a:pPr marL="0" indent="0" algn="just">
              <a:buNone/>
            </a:pPr>
            <a:r>
              <a:rPr lang="ru-RU" dirty="0"/>
              <a:t>	Без опоры на сознательность снижается общеобразовательная ценность иностранного языка, поскольку обучающийся вынужден интуитивно (и не всегда верно) выходить на лингвистические обобщения, сформированные на основе самостоятельного (то есть не управляемого) сравнения родного и иностранного языков.</a:t>
            </a:r>
          </a:p>
        </p:txBody>
      </p:sp>
      <p:pic>
        <p:nvPicPr>
          <p:cNvPr id="6758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782" y="194498"/>
            <a:ext cx="3974998" cy="190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2" name="Picture 4"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713" y="374498"/>
            <a:ext cx="3096000"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120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825624"/>
            <a:ext cx="11154074" cy="4838411"/>
          </a:xfrm>
        </p:spPr>
        <p:txBody>
          <a:bodyPr/>
          <a:lstStyle/>
          <a:p>
            <a:pPr marL="0" indent="0">
              <a:buNone/>
            </a:pPr>
            <a:r>
              <a:rPr lang="ru-RU" dirty="0"/>
              <a:t>http://www.5minuteenglish.com/ – содержит простые задания по грамматике, чтению, письму и </a:t>
            </a:r>
            <a:r>
              <a:rPr lang="ru-RU" dirty="0" err="1"/>
              <a:t>аудированию</a:t>
            </a:r>
            <a:r>
              <a:rPr lang="ru-RU" dirty="0"/>
              <a:t> (ресурс для преподавателей). </a:t>
            </a:r>
            <a:endParaRPr lang="ru-RU" dirty="0" smtClean="0"/>
          </a:p>
          <a:p>
            <a:pPr marL="0" indent="0">
              <a:buNone/>
            </a:pPr>
            <a:r>
              <a:rPr lang="ru-RU" dirty="0" smtClean="0"/>
              <a:t>http</a:t>
            </a:r>
            <a:r>
              <a:rPr lang="ru-RU" dirty="0"/>
              <a:t>://www.englishpage.com/ – комплексный ресурс для работы с англоязычными онлайн материалами (газетами, журналами)</a:t>
            </a:r>
          </a:p>
          <a:p>
            <a:pPr marL="0" indent="0">
              <a:buNone/>
            </a:pPr>
            <a:r>
              <a:rPr lang="ru-RU" dirty="0"/>
              <a:t> http://www.esl-library.com/ – комплексный ресурс для преподавателей, содержащий готовые разработки упражнений, массу диалогов, отражающих типичные ситуации общения </a:t>
            </a:r>
          </a:p>
        </p:txBody>
      </p:sp>
      <p:pic>
        <p:nvPicPr>
          <p:cNvPr id="60418"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6564" y="163906"/>
            <a:ext cx="2595710" cy="172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4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62000"/>
            <a:ext cx="10515600" cy="5730875"/>
          </a:xfrm>
        </p:spPr>
        <p:txBody>
          <a:bodyPr/>
          <a:lstStyle/>
          <a:p>
            <a:pPr marL="0" indent="0">
              <a:buNone/>
            </a:pPr>
            <a:r>
              <a:rPr lang="ru-RU" dirty="0"/>
              <a:t>В современной методике обучения иностранным </a:t>
            </a:r>
          </a:p>
          <a:p>
            <a:pPr marL="0" indent="0">
              <a:buNone/>
            </a:pPr>
            <a:r>
              <a:rPr lang="ru-RU" dirty="0"/>
              <a:t>языкам доминирующими являются </a:t>
            </a:r>
          </a:p>
          <a:p>
            <a:pPr marL="0" indent="0">
              <a:buNone/>
            </a:pPr>
            <a:r>
              <a:rPr lang="ru-RU" dirty="0">
                <a:solidFill>
                  <a:srgbClr val="FF0000"/>
                </a:solidFill>
                <a:effectLst>
                  <a:outerShdw blurRad="38100" dist="38100" dir="2700000" algn="tl">
                    <a:srgbClr val="000000">
                      <a:alpha val="43137"/>
                    </a:srgbClr>
                  </a:outerShdw>
                </a:effectLst>
              </a:rPr>
              <a:t>личностнодеятельностный, </a:t>
            </a:r>
          </a:p>
          <a:p>
            <a:pPr marL="0" indent="0">
              <a:buNone/>
            </a:pPr>
            <a:r>
              <a:rPr lang="ru-RU" dirty="0">
                <a:solidFill>
                  <a:srgbClr val="FF0000"/>
                </a:solidFill>
                <a:effectLst>
                  <a:outerShdw blurRad="38100" dist="38100" dir="2700000" algn="tl">
                    <a:srgbClr val="000000">
                      <a:alpha val="43137"/>
                    </a:srgbClr>
                  </a:outerShdw>
                </a:effectLst>
              </a:rPr>
              <a:t>компетентностный, </a:t>
            </a:r>
          </a:p>
          <a:p>
            <a:pPr marL="0" indent="0">
              <a:buNone/>
            </a:pPr>
            <a:r>
              <a:rPr lang="ru-RU" dirty="0">
                <a:solidFill>
                  <a:srgbClr val="FF0000"/>
                </a:solidFill>
                <a:effectLst>
                  <a:outerShdw blurRad="38100" dist="38100" dir="2700000" algn="tl">
                    <a:srgbClr val="000000">
                      <a:alpha val="43137"/>
                    </a:srgbClr>
                  </a:outerShdw>
                </a:effectLst>
              </a:rPr>
              <a:t>к о м м у н и к а т и в н о - к о г н и т и в н ы й , </a:t>
            </a:r>
          </a:p>
          <a:p>
            <a:pPr marL="0" indent="0">
              <a:buNone/>
            </a:pPr>
            <a:r>
              <a:rPr lang="ru-RU" dirty="0">
                <a:solidFill>
                  <a:srgbClr val="FF0000"/>
                </a:solidFill>
                <a:effectLst>
                  <a:outerShdw blurRad="38100" dist="38100" dir="2700000" algn="tl">
                    <a:srgbClr val="000000">
                      <a:alpha val="43137"/>
                    </a:srgbClr>
                  </a:outerShdw>
                </a:effectLst>
              </a:rPr>
              <a:t>социокультурный / межкультурный, </a:t>
            </a:r>
          </a:p>
          <a:p>
            <a:pPr marL="0" indent="0">
              <a:buNone/>
            </a:pPr>
            <a:r>
              <a:rPr lang="ru-RU" dirty="0">
                <a:solidFill>
                  <a:srgbClr val="FF0000"/>
                </a:solidFill>
                <a:effectLst>
                  <a:outerShdw blurRad="38100" dist="38100" dir="2700000" algn="tl">
                    <a:srgbClr val="000000">
                      <a:alpha val="43137"/>
                    </a:srgbClr>
                  </a:outerShdw>
                </a:effectLst>
              </a:rPr>
              <a:t>текстоцентрический подходы</a:t>
            </a:r>
            <a:r>
              <a:rPr lang="ru-RU" dirty="0"/>
              <a:t>, </a:t>
            </a:r>
          </a:p>
          <a:p>
            <a:pPr marL="0" indent="0">
              <a:buNone/>
            </a:pPr>
            <a:r>
              <a:rPr lang="ru-RU" dirty="0"/>
              <a:t>а также их интеграция. </a:t>
            </a:r>
          </a:p>
        </p:txBody>
      </p:sp>
      <p:sp>
        <p:nvSpPr>
          <p:cNvPr id="5" name="AutoShape 4" descr="Pic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6" name="Picture 10" descr="Pictur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020" r="7606"/>
          <a:stretch/>
        </p:blipFill>
        <p:spPr bwMode="auto">
          <a:xfrm>
            <a:off x="6268357" y="3903979"/>
            <a:ext cx="326390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240" y="182245"/>
            <a:ext cx="28575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93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1121"/>
            <a:ext cx="8183880" cy="1619568"/>
          </a:xfrm>
        </p:spPr>
        <p:txBody>
          <a:bodyPr/>
          <a:lstStyle/>
          <a:p>
            <a:r>
              <a:rPr lang="ru-RU" dirty="0">
                <a:solidFill>
                  <a:srgbClr val="C00000"/>
                </a:solidFill>
                <a:effectLst>
                  <a:outerShdw blurRad="38100" dist="38100" dir="2700000" algn="tl">
                    <a:srgbClr val="000000">
                      <a:alpha val="43137"/>
                    </a:srgbClr>
                  </a:outerShdw>
                </a:effectLst>
              </a:rPr>
              <a:t>Цели иноязычного образования:</a:t>
            </a:r>
          </a:p>
        </p:txBody>
      </p:sp>
      <p:sp>
        <p:nvSpPr>
          <p:cNvPr id="3" name="Объект 2"/>
          <p:cNvSpPr>
            <a:spLocks noGrp="1"/>
          </p:cNvSpPr>
          <p:nvPr>
            <p:ph idx="1"/>
          </p:nvPr>
        </p:nvSpPr>
        <p:spPr>
          <a:xfrm>
            <a:off x="548641" y="1825624"/>
            <a:ext cx="11490960" cy="4961255"/>
          </a:xfrm>
        </p:spPr>
        <p:txBody>
          <a:bodyPr>
            <a:normAutofit/>
          </a:bodyPr>
          <a:lstStyle/>
          <a:p>
            <a:pPr marL="0" indent="0" algn="just">
              <a:buNone/>
            </a:pPr>
            <a:r>
              <a:rPr lang="ru-RU" dirty="0"/>
              <a:t>• </a:t>
            </a:r>
            <a:r>
              <a:rPr lang="ru-RU" dirty="0">
                <a:effectLst>
                  <a:outerShdw blurRad="38100" dist="38100" dir="2700000" algn="tl">
                    <a:srgbClr val="000000">
                      <a:alpha val="43137"/>
                    </a:srgbClr>
                  </a:outerShdw>
                </a:effectLst>
              </a:rPr>
              <a:t>сложные</a:t>
            </a:r>
            <a:r>
              <a:rPr lang="ru-RU" dirty="0"/>
              <a:t> по структуре (</a:t>
            </a:r>
            <a:r>
              <a:rPr lang="ru-RU" dirty="0">
                <a:effectLst>
                  <a:outerShdw blurRad="38100" dist="38100" dir="2700000" algn="tl">
                    <a:srgbClr val="000000">
                      <a:alpha val="43137"/>
                    </a:srgbClr>
                  </a:outerShdw>
                </a:effectLst>
              </a:rPr>
              <a:t>метапредметные, личностные и предметные</a:t>
            </a:r>
            <a:r>
              <a:rPr lang="ru-RU" dirty="0"/>
              <a:t>); </a:t>
            </a:r>
          </a:p>
          <a:p>
            <a:pPr marL="0" indent="0" algn="just">
              <a:buNone/>
            </a:pPr>
            <a:r>
              <a:rPr lang="ru-RU" dirty="0"/>
              <a:t>• </a:t>
            </a:r>
            <a:r>
              <a:rPr lang="ru-RU" dirty="0">
                <a:effectLst>
                  <a:outerShdw blurRad="38100" dist="38100" dir="2700000" algn="tl">
                    <a:srgbClr val="000000">
                      <a:alpha val="43137"/>
                    </a:srgbClr>
                  </a:outerShdw>
                </a:effectLst>
              </a:rPr>
              <a:t>широкие</a:t>
            </a:r>
            <a:r>
              <a:rPr lang="ru-RU" dirty="0"/>
              <a:t> (иностранный язык как средство не только межличностного, но и межкультурного общения); </a:t>
            </a:r>
          </a:p>
          <a:p>
            <a:pPr marL="0" indent="0" algn="just">
              <a:buNone/>
            </a:pPr>
            <a:r>
              <a:rPr lang="ru-RU" dirty="0"/>
              <a:t>• </a:t>
            </a:r>
            <a:r>
              <a:rPr lang="ru-RU" dirty="0">
                <a:effectLst>
                  <a:outerShdw blurRad="38100" dist="38100" dir="2700000" algn="tl">
                    <a:srgbClr val="000000">
                      <a:alpha val="43137"/>
                    </a:srgbClr>
                  </a:outerShdw>
                </a:effectLst>
              </a:rPr>
              <a:t>прагматичные</a:t>
            </a:r>
            <a:r>
              <a:rPr lang="ru-RU" dirty="0"/>
              <a:t> по направленности (общение в разных формах - устной / письменной); </a:t>
            </a:r>
          </a:p>
          <a:p>
            <a:pPr marL="0" indent="0" algn="just">
              <a:buNone/>
            </a:pPr>
            <a:r>
              <a:rPr lang="ru-RU" dirty="0"/>
              <a:t>• </a:t>
            </a:r>
            <a:r>
              <a:rPr lang="ru-RU" dirty="0">
                <a:effectLst>
                  <a:outerShdw blurRad="38100" dist="38100" dir="2700000" algn="tl">
                    <a:srgbClr val="000000">
                      <a:alpha val="43137"/>
                    </a:srgbClr>
                  </a:outerShdw>
                </a:effectLst>
              </a:rPr>
              <a:t>дифференцированные</a:t>
            </a:r>
            <a:r>
              <a:rPr lang="ru-RU" dirty="0"/>
              <a:t> по уровню владения иностранным языком (способность общаться на определённом уровне – допороговом или пороговом); </a:t>
            </a:r>
          </a:p>
          <a:p>
            <a:pPr marL="0" indent="0" algn="just">
              <a:buNone/>
            </a:pPr>
            <a:r>
              <a:rPr lang="ru-RU" dirty="0"/>
              <a:t>• </a:t>
            </a:r>
            <a:r>
              <a:rPr lang="ru-RU" dirty="0">
                <a:effectLst>
                  <a:outerShdw blurRad="38100" dist="38100" dir="2700000" algn="tl">
                    <a:srgbClr val="000000">
                      <a:alpha val="43137"/>
                    </a:srgbClr>
                  </a:outerShdw>
                </a:effectLst>
              </a:rPr>
              <a:t>универсальные</a:t>
            </a:r>
            <a:r>
              <a:rPr lang="ru-RU" dirty="0"/>
              <a:t> (возможность использовать иностранный язык как инструмент познания, самообразования в различных областях знания и саморазвития на протяжении всей жизни). </a:t>
            </a:r>
          </a:p>
        </p:txBody>
      </p:sp>
      <p:pic>
        <p:nvPicPr>
          <p:cNvPr id="7170" name="Picture 2" descr="Pictur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b="24803"/>
          <a:stretch/>
        </p:blipFill>
        <p:spPr bwMode="auto">
          <a:xfrm>
            <a:off x="9243234" y="178688"/>
            <a:ext cx="2680965" cy="15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86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985125"/>
            <a:ext cx="11211560" cy="4654968"/>
          </a:xfrm>
        </p:spPr>
        <p:txBody>
          <a:bodyPr>
            <a:normAutofit/>
          </a:bodyPr>
          <a:lstStyle/>
          <a:p>
            <a:pPr marL="0" indent="0" fontAlgn="base">
              <a:buNone/>
            </a:pPr>
            <a:r>
              <a:rPr lang="ru-RU" dirty="0"/>
              <a:t>	«Индекс мощности языка» (Power Language Index): самый влиятельный язык в мире — </a:t>
            </a:r>
            <a:r>
              <a:rPr lang="ru-RU" dirty="0">
                <a:effectLst>
                  <a:outerShdw blurRad="38100" dist="38100" dir="2700000" algn="tl">
                    <a:srgbClr val="000000">
                      <a:alpha val="43137"/>
                    </a:srgbClr>
                  </a:outerShdw>
                </a:effectLst>
              </a:rPr>
              <a:t>английский</a:t>
            </a:r>
            <a:r>
              <a:rPr lang="ru-RU" dirty="0"/>
              <a:t>. В первую пятёрку входят китайский, французский, испанский и арабский. Русский язык - на шестом месте.</a:t>
            </a:r>
          </a:p>
          <a:p>
            <a:pPr marL="0" indent="0" fontAlgn="base">
              <a:buNone/>
            </a:pPr>
            <a:r>
              <a:rPr lang="ru-RU" dirty="0"/>
              <a:t>	Duolingo: английский остаётся самым популярным языком в мире для изучения в этом приложении. У российских пользователей в топе английский и немецкий. </a:t>
            </a:r>
          </a:p>
          <a:p>
            <a:pPr marL="0" indent="0" fontAlgn="base">
              <a:buNone/>
            </a:pPr>
            <a:r>
              <a:rPr lang="ru-RU" dirty="0"/>
              <a:t>	Статистика показывает, что уровень владения английским языком в России не очень высокий: лишь 7% студентов свободно говорят по-английски и ещё 32% демонстрируют средний уровень владения языком. </a:t>
            </a:r>
          </a:p>
          <a:p>
            <a:endParaRPr lang="ru-RU" dirty="0"/>
          </a:p>
        </p:txBody>
      </p:sp>
      <p:pic>
        <p:nvPicPr>
          <p:cNvPr id="8194" name="Picture 2" descr="Pictur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3309" r="10135" b="16020"/>
          <a:stretch/>
        </p:blipFill>
        <p:spPr bwMode="auto">
          <a:xfrm>
            <a:off x="9461729" y="109907"/>
            <a:ext cx="2415237" cy="176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descr="Picture background">
            <a:extLst>
              <a:ext uri="{FF2B5EF4-FFF2-40B4-BE49-F238E27FC236}">
                <a16:creationId xmlns:a16="http://schemas.microsoft.com/office/drawing/2014/main" id="{9478B5E7-D0BD-B6F6-5705-E9C35012A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5125"/>
            <a:ext cx="476250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05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0960" y="365125"/>
            <a:ext cx="8686800" cy="1555115"/>
          </a:xfrm>
        </p:spPr>
        <p:txBody>
          <a:bodyPr>
            <a:normAutofit fontScale="90000"/>
          </a:bodyPr>
          <a:lstStyle/>
          <a:p>
            <a:r>
              <a:rPr lang="ru-RU" dirty="0">
                <a:solidFill>
                  <a:schemeClr val="accent1">
                    <a:lumMod val="50000"/>
                  </a:schemeClr>
                </a:solidFill>
                <a:effectLst>
                  <a:outerShdw blurRad="38100" dist="38100" dir="2700000" algn="tl">
                    <a:srgbClr val="000000">
                      <a:alpha val="43137"/>
                    </a:srgbClr>
                  </a:outerShdw>
                </a:effectLst>
              </a:rPr>
              <a:t>	Событийность образовательного процесса и развитие мотивационно-целевых составляющих деятельности</a:t>
            </a:r>
          </a:p>
        </p:txBody>
      </p:sp>
      <p:sp>
        <p:nvSpPr>
          <p:cNvPr id="3" name="Объект 2"/>
          <p:cNvSpPr>
            <a:spLocks noGrp="1"/>
          </p:cNvSpPr>
          <p:nvPr>
            <p:ph idx="1"/>
          </p:nvPr>
        </p:nvSpPr>
        <p:spPr>
          <a:xfrm>
            <a:off x="436880" y="2237124"/>
            <a:ext cx="11531600" cy="4620875"/>
          </a:xfrm>
        </p:spPr>
        <p:txBody>
          <a:bodyPr>
            <a:normAutofit/>
          </a:bodyPr>
          <a:lstStyle/>
          <a:p>
            <a:pPr marL="0" indent="0" algn="just">
              <a:buNone/>
            </a:pPr>
            <a:r>
              <a:rPr lang="ru-RU" dirty="0"/>
              <a:t>	Вершины образовательного процесса - яркие </a:t>
            </a:r>
            <a:r>
              <a:rPr lang="ru-RU" dirty="0">
                <a:effectLst>
                  <a:outerShdw blurRad="38100" dist="38100" dir="2700000" algn="tl">
                    <a:srgbClr val="000000">
                      <a:alpha val="43137"/>
                    </a:srgbClr>
                  </a:outerShdw>
                </a:effectLst>
              </a:rPr>
              <a:t>событийные моменты </a:t>
            </a:r>
            <a:r>
              <a:rPr lang="ru-RU" dirty="0"/>
              <a:t>– коммуникативные события понимания. Событие – это то, что осталось в памяти, то, что изменило наши представления, опыт (расширение горизонта, точки роста). Событие – это коммуникативность, диалогичность. </a:t>
            </a:r>
            <a:r>
              <a:rPr lang="ru-RU" dirty="0">
                <a:effectLst>
                  <a:outerShdw blurRad="38100" dist="38100" dir="2700000" algn="tl">
                    <a:srgbClr val="000000">
                      <a:alpha val="43137"/>
                    </a:srgbClr>
                  </a:outerShdw>
                </a:effectLst>
              </a:rPr>
              <a:t>Признаками урока </a:t>
            </a:r>
            <a:r>
              <a:rPr lang="ru-RU" dirty="0"/>
              <a:t>как </a:t>
            </a:r>
            <a:r>
              <a:rPr lang="ru-RU" dirty="0">
                <a:effectLst>
                  <a:outerShdw blurRad="38100" dist="38100" dir="2700000" algn="tl">
                    <a:srgbClr val="000000">
                      <a:alpha val="43137"/>
                    </a:srgbClr>
                  </a:outerShdw>
                </a:effectLst>
              </a:rPr>
              <a:t>коммуникативного события </a:t>
            </a:r>
            <a:r>
              <a:rPr lang="ru-RU" dirty="0"/>
              <a:t>являются наличие противоречия (загадки) в предметном материале, развёртывание ситуации на основе диалога, возникновение учебной интриги, наличие «горизонтальных связей» (ученик – ученик), точек удивления, коммуникативного пространства (осуществление стратегий сотрудничества, продуктивность ролевых позиций); активное, живое смыслообразование; развитое последействие учебной ситуации.</a:t>
            </a:r>
          </a:p>
        </p:txBody>
      </p:sp>
      <p:pic>
        <p:nvPicPr>
          <p:cNvPr id="6246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760" y="219531"/>
            <a:ext cx="1872000" cy="18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63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576943" y="1949124"/>
            <a:ext cx="11344967" cy="4672969"/>
          </a:xfrm>
        </p:spPr>
        <p:txBody>
          <a:bodyPr>
            <a:normAutofit lnSpcReduction="10000"/>
          </a:bodyPr>
          <a:lstStyle/>
          <a:p>
            <a:pPr marL="0" indent="0" algn="just">
              <a:buNone/>
            </a:pPr>
            <a:r>
              <a:rPr lang="ru-RU" dirty="0"/>
              <a:t>	Преодоление «центростремительной модели» коммуникации: </a:t>
            </a:r>
            <a:r>
              <a:rPr lang="ru-RU" dirty="0">
                <a:effectLst>
                  <a:outerShdw blurRad="38100" dist="38100" dir="2700000" algn="tl">
                    <a:srgbClr val="000000">
                      <a:alpha val="43137"/>
                    </a:srgbClr>
                  </a:outerShdw>
                </a:effectLst>
              </a:rPr>
              <a:t>учитель</a:t>
            </a:r>
            <a:r>
              <a:rPr lang="ru-RU" dirty="0"/>
              <a:t> из активного центра, стягивающего на себя внимание детей, превращается в </a:t>
            </a:r>
            <a:r>
              <a:rPr lang="ru-RU" dirty="0">
                <a:effectLst>
                  <a:outerShdw blurRad="38100" dist="38100" dir="2700000" algn="tl">
                    <a:srgbClr val="000000">
                      <a:alpha val="43137"/>
                    </a:srgbClr>
                  </a:outerShdw>
                </a:effectLst>
              </a:rPr>
              <a:t>организатора и участника события </a:t>
            </a:r>
            <a:r>
              <a:rPr lang="ru-RU" dirty="0"/>
              <a:t>понимания, разворачивая детей друг к другу и ставя их отношения в центр урока.</a:t>
            </a:r>
          </a:p>
          <a:p>
            <a:pPr marL="0" indent="0" algn="just">
              <a:buNone/>
            </a:pPr>
            <a:r>
              <a:rPr lang="ru-RU" dirty="0"/>
              <a:t>	</a:t>
            </a:r>
            <a:r>
              <a:rPr lang="ru-RU" dirty="0">
                <a:effectLst>
                  <a:outerShdw blurRad="38100" dist="38100" dir="2700000" algn="tl">
                    <a:srgbClr val="000000">
                      <a:alpha val="43137"/>
                    </a:srgbClr>
                  </a:outerShdw>
                </a:effectLst>
              </a:rPr>
              <a:t>Точка удивления </a:t>
            </a:r>
            <a:r>
              <a:rPr lang="ru-RU" dirty="0"/>
              <a:t>возможна при организации учебного содержания в зоне посильной трудности (зоне ближайшего развития). Высокий уровень сложности материала, требующий от детей постепенного погружения в ситуацию, выделения противоречий, может сопровождаться хорошим мотивационным фоном, неподдельным интересом к предмету, «подогреваемым» со стороны учителя. Мышление начинается с удивления. При этом учитель способен удивляться при многократном столкновении с одними и теми же (вечными) загадками и противоречиями предметного содержания.</a:t>
            </a:r>
          </a:p>
        </p:txBody>
      </p:sp>
      <p:pic>
        <p:nvPicPr>
          <p:cNvPr id="10242"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595" y="235906"/>
            <a:ext cx="3481316" cy="15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9781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2650</Words>
  <Application>Microsoft Office PowerPoint</Application>
  <PresentationFormat>Широкоэкранный</PresentationFormat>
  <Paragraphs>164</Paragraphs>
  <Slides>40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40</vt:i4>
      </vt:variant>
    </vt:vector>
  </HeadingPairs>
  <TitlesOfParts>
    <vt:vector size="44" baseType="lpstr">
      <vt:lpstr>Arial</vt:lpstr>
      <vt:lpstr>Calibri</vt:lpstr>
      <vt:lpstr>Calibri Light</vt:lpstr>
      <vt:lpstr>Тема Office</vt:lpstr>
      <vt:lpstr>Современные тренды иноязычного образования  РМО учителей  иностранного языка  01.11.2024</vt:lpstr>
      <vt:lpstr>Презентация PowerPoint</vt:lpstr>
      <vt:lpstr>Презентация PowerPoint</vt:lpstr>
      <vt:lpstr>Презентация PowerPoint</vt:lpstr>
      <vt:lpstr>Презентация PowerPoint</vt:lpstr>
      <vt:lpstr>Цели иноязычного образования:</vt:lpstr>
      <vt:lpstr>Презентация PowerPoint</vt:lpstr>
      <vt:lpstr> Событийность образовательного процесса и развитие мотивационно-целевых составляющих деятельности</vt:lpstr>
      <vt:lpstr>Презентация PowerPoint</vt:lpstr>
      <vt:lpstr>Принципы, обеспечивающие событийность учебной ситуации: </vt:lpstr>
      <vt:lpstr>Презентация PowerPoint</vt:lpstr>
      <vt:lpstr>Онлайн-формат занятий. Онлайн-платформы вместо традиционных учебников. </vt:lpstr>
      <vt:lpstr>Внедрение компьютера в процесс обучения иностранным языкам</vt:lpstr>
      <vt:lpstr>Технология «смешанного обучения» (blended learning)</vt:lpstr>
      <vt:lpstr>Применение цифровых технологий в обучении</vt:lpstr>
      <vt:lpstr>Презентация PowerPoint</vt:lpstr>
      <vt:lpstr>Будущее образования: большие данные и искусственный интеллект </vt:lpstr>
      <vt:lpstr>Презентация PowerPoint</vt:lpstr>
      <vt:lpstr>Развитие функциональной грамотности школьников</vt:lpstr>
      <vt:lpstr>Функциональная грамотность</vt:lpstr>
      <vt:lpstr>Функциональная грамотность</vt:lpstr>
      <vt:lpstr>Презентация PowerPoint</vt:lpstr>
      <vt:lpstr>Развивающие задания</vt:lpstr>
      <vt:lpstr>Задания-реконструкции</vt:lpstr>
      <vt:lpstr>Задания-поиски</vt:lpstr>
      <vt:lpstr>Презентация PowerPoint</vt:lpstr>
      <vt:lpstr>Процесс овладения учащимися иностранным языком должен:</vt:lpstr>
      <vt:lpstr>Презентация PowerPoint</vt:lpstr>
      <vt:lpstr>Современный урок иностранного языка: социально-педагогический контекст</vt:lpstr>
      <vt:lpstr>Требования к уроку</vt:lpstr>
      <vt:lpstr>Презентация PowerPoint</vt:lpstr>
      <vt:lpstr>Психологические подходы к образовательному процессу на уроках иностранного языка</vt:lpstr>
      <vt:lpstr>Активные методы обучения на уроке иностранного языка</vt:lpstr>
      <vt:lpstr>Интернет-ресурсы </vt:lpstr>
      <vt:lpstr>Презентация PowerPoint</vt:lpstr>
      <vt:lpstr>Полезные ссылки</vt:lpstr>
      <vt:lpstr>Презентация PowerPoint</vt:lpstr>
      <vt:lpstr>Полезные ресурсы</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Важенина</dc:creator>
  <cp:lastModifiedBy>Важенина</cp:lastModifiedBy>
  <cp:revision>82</cp:revision>
  <dcterms:created xsi:type="dcterms:W3CDTF">2024-10-31T04:18:34Z</dcterms:created>
  <dcterms:modified xsi:type="dcterms:W3CDTF">2024-11-11T04:46:14Z</dcterms:modified>
</cp:coreProperties>
</file>