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58" r:id="rId5"/>
    <p:sldId id="284" r:id="rId6"/>
    <p:sldId id="265" r:id="rId7"/>
    <p:sldId id="266" r:id="rId8"/>
    <p:sldId id="268" r:id="rId9"/>
    <p:sldId id="300" r:id="rId10"/>
    <p:sldId id="297" r:id="rId11"/>
    <p:sldId id="298" r:id="rId12"/>
    <p:sldId id="285" r:id="rId13"/>
    <p:sldId id="296" r:id="rId14"/>
    <p:sldId id="309" r:id="rId15"/>
    <p:sldId id="286" r:id="rId16"/>
    <p:sldId id="302" r:id="rId17"/>
    <p:sldId id="303" r:id="rId18"/>
    <p:sldId id="295" r:id="rId19"/>
    <p:sldId id="287" r:id="rId20"/>
    <p:sldId id="288" r:id="rId21"/>
    <p:sldId id="306" r:id="rId22"/>
    <p:sldId id="307" r:id="rId23"/>
    <p:sldId id="290" r:id="rId24"/>
    <p:sldId id="291" r:id="rId25"/>
    <p:sldId id="292" r:id="rId26"/>
    <p:sldId id="293" r:id="rId27"/>
    <p:sldId id="294" r:id="rId28"/>
    <p:sldId id="310" r:id="rId29"/>
    <p:sldId id="308" r:id="rId30"/>
    <p:sldId id="263" r:id="rId31"/>
    <p:sldId id="264" r:id="rId32"/>
    <p:sldId id="299" r:id="rId33"/>
    <p:sldId id="270" r:id="rId34"/>
    <p:sldId id="275" r:id="rId35"/>
    <p:sldId id="304" r:id="rId36"/>
    <p:sldId id="305" r:id="rId37"/>
    <p:sldId id="278" r:id="rId38"/>
    <p:sldId id="280" r:id="rId39"/>
    <p:sldId id="277" r:id="rId40"/>
    <p:sldId id="28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328191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</a:rPr>
              <a:t>Методический </a:t>
            </a:r>
            <a:r>
              <a:rPr lang="ru-RU" sz="3200" dirty="0" err="1">
                <a:solidFill>
                  <a:srgbClr val="0070C0"/>
                </a:solidFill>
              </a:rPr>
              <a:t>интенсив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8075240" cy="4365105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Современный урок – основа эффективного качественного образования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29.12.2025</a:t>
            </a:r>
          </a:p>
        </p:txBody>
      </p:sp>
    </p:spTree>
    <p:extLst>
      <p:ext uri="{BB962C8B-B14F-4D97-AF65-F5344CB8AC3E}">
        <p14:creationId xmlns:p14="http://schemas.microsoft.com/office/powerpoint/2010/main" val="401566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C2A16-BD54-F3D5-2D4E-9CA7CFC4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7825680" cy="55774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Структура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урока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70DDA467-2BAE-EA5E-C3FA-26B525C2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175"/>
            <a:ext cx="6386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7F44E-A98B-BDCA-0278-95A9C402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590A6-B06F-5FD4-C495-9C66ECB49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8CA97573-E2BB-4AA5-3B0E-F6576A3F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54516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0B66A-627A-18B0-A2DC-4BC1E704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47" y="1484784"/>
            <a:ext cx="2975101" cy="1371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Организационный момент.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мотивация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0FA099-1865-C454-6BFF-CA54F808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47" y="2996952"/>
            <a:ext cx="3335141" cy="3129211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Проверка </a:t>
            </a:r>
          </a:p>
          <a:p>
            <a:r>
              <a:rPr lang="ru-RU" sz="2400" dirty="0"/>
              <a:t>домашнего задания</a:t>
            </a:r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7E890B85-0783-70CB-D5F8-16EB7375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78" y="414004"/>
            <a:ext cx="55530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E2336-CCD6-7653-4DC4-63E1F2B8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34" y="152718"/>
            <a:ext cx="7785913" cy="90001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мотивация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3D164C-8942-2567-6A9D-66C7814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xmlns="" id="{448B60C6-6D23-3D9D-49A3-6DCDFA7F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96752"/>
            <a:ext cx="7613033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78535-2590-438A-A694-976D4B20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15660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Основная цель мотивационного этапа </a:t>
            </a:r>
            <a:r>
              <a:rPr lang="ru-RU" dirty="0"/>
              <a:t>— создать такие условия, чтобы ученик внутреннее собрался, подготовился и нацелился на «покорение новых вершин». </a:t>
            </a:r>
          </a:p>
          <a:p>
            <a:r>
              <a:rPr lang="ru-RU" dirty="0"/>
              <a:t>Учитель должен затронуть все </a:t>
            </a:r>
            <a:r>
              <a:rPr lang="ru-RU" dirty="0">
                <a:solidFill>
                  <a:srgbClr val="7030A0"/>
                </a:solidFill>
              </a:rPr>
              <a:t>три пласта мотивации</a:t>
            </a:r>
            <a:r>
              <a:rPr lang="ru-RU" dirty="0"/>
              <a:t>: </a:t>
            </a:r>
          </a:p>
          <a:p>
            <a:r>
              <a:rPr lang="ru-RU" dirty="0">
                <a:solidFill>
                  <a:srgbClr val="7030A0"/>
                </a:solidFill>
              </a:rPr>
              <a:t>«хочу» </a:t>
            </a:r>
            <a:r>
              <a:rPr lang="ru-RU" dirty="0"/>
              <a:t>— вызываем интерес к уроку, к деятельности; </a:t>
            </a:r>
          </a:p>
          <a:p>
            <a:r>
              <a:rPr lang="ru-RU" dirty="0">
                <a:solidFill>
                  <a:srgbClr val="7030A0"/>
                </a:solidFill>
              </a:rPr>
              <a:t>«надо» </a:t>
            </a:r>
            <a:r>
              <a:rPr lang="ru-RU" dirty="0"/>
              <a:t>— подводим ученика к осознанию важности и необходимости нового знания; </a:t>
            </a:r>
          </a:p>
          <a:p>
            <a:r>
              <a:rPr lang="ru-RU" dirty="0">
                <a:solidFill>
                  <a:srgbClr val="7030A0"/>
                </a:solidFill>
              </a:rPr>
              <a:t>«могу» </a:t>
            </a:r>
            <a:r>
              <a:rPr lang="ru-RU" dirty="0"/>
              <a:t>— определяем тематические рамки познания, демонстрируем, что непосильных и сверхсложных задач не предвидится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Ошибки</a:t>
            </a:r>
            <a:r>
              <a:rPr lang="ru-RU" dirty="0"/>
              <a:t>, допускаемые при реализации организационного этапа:</a:t>
            </a:r>
          </a:p>
          <a:p>
            <a:r>
              <a:rPr lang="ru-RU" dirty="0"/>
              <a:t>нет единства требований к учащимся; </a:t>
            </a:r>
          </a:p>
          <a:p>
            <a:r>
              <a:rPr lang="ru-RU" dirty="0"/>
              <a:t>не стимулируется их познавательная активность; </a:t>
            </a:r>
          </a:p>
          <a:p>
            <a:r>
              <a:rPr lang="ru-RU" dirty="0"/>
              <a:t>однообразие методов опроса</a:t>
            </a:r>
          </a:p>
        </p:txBody>
      </p:sp>
    </p:spTree>
    <p:extLst>
      <p:ext uri="{BB962C8B-B14F-4D97-AF65-F5344CB8AC3E}">
        <p14:creationId xmlns:p14="http://schemas.microsoft.com/office/powerpoint/2010/main" val="344453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5AA21-1931-7022-CCC8-C64CF3A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70641"/>
            <a:ext cx="5184576" cy="95410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Формулирование темы. Постановка цели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C7A2A-0569-93D2-D437-975D7272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20" y="1268760"/>
            <a:ext cx="5453608" cy="5544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Целеполагание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>
                <a:solidFill>
                  <a:srgbClr val="0070C0"/>
                </a:solidFill>
              </a:rPr>
              <a:t>Цели должны быть: </a:t>
            </a:r>
          </a:p>
          <a:p>
            <a:endParaRPr lang="ru-RU" dirty="0"/>
          </a:p>
          <a:p>
            <a:r>
              <a:rPr lang="ru-RU" dirty="0"/>
              <a:t>Диагностируемые (имеются средства и возможности проверить, достигнута ли цель. </a:t>
            </a:r>
          </a:p>
          <a:p>
            <a:r>
              <a:rPr lang="ru-RU" dirty="0"/>
              <a:t>Конкретные. </a:t>
            </a:r>
          </a:p>
          <a:p>
            <a:r>
              <a:rPr lang="ru-RU" dirty="0"/>
              <a:t>Понятные. </a:t>
            </a:r>
          </a:p>
          <a:p>
            <a:r>
              <a:rPr lang="ru-RU" dirty="0"/>
              <a:t>Осознанные. </a:t>
            </a:r>
          </a:p>
          <a:p>
            <a:r>
              <a:rPr lang="ru-RU" dirty="0"/>
              <a:t>Побудительные. </a:t>
            </a:r>
          </a:p>
          <a:p>
            <a:r>
              <a:rPr lang="ru-RU" dirty="0"/>
              <a:t>Точные (цель не должна иметь расплывчатые формулировки). </a:t>
            </a:r>
          </a:p>
        </p:txBody>
      </p:sp>
      <p:pic>
        <p:nvPicPr>
          <p:cNvPr id="5" name="Picture 4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xmlns="" id="{EEEF1B57-9CEC-32E2-2541-8F2E6E1F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4664"/>
            <a:ext cx="3581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8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025AB-C2E3-39AC-3853-1E73526C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764704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Цели и задачи урока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5764ED-E838-F670-E7E9-5906E86E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72455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 урока должна определять, чему обучающиеся должны научиться на уроке. </a:t>
            </a:r>
          </a:p>
          <a:p>
            <a:r>
              <a:rPr lang="ru-RU" dirty="0"/>
              <a:t>Цель урока – должна быть одна и выражена </a:t>
            </a:r>
            <a:r>
              <a:rPr lang="ru-RU" dirty="0">
                <a:solidFill>
                  <a:srgbClr val="0070C0"/>
                </a:solidFill>
              </a:rPr>
              <a:t>отглагольным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существительным</a:t>
            </a:r>
            <a:r>
              <a:rPr lang="ru-RU" dirty="0"/>
              <a:t> (имя существительное, образованное непосредственно от глагола). </a:t>
            </a:r>
          </a:p>
          <a:p>
            <a:r>
              <a:rPr lang="ru-RU" dirty="0">
                <a:solidFill>
                  <a:srgbClr val="7030A0"/>
                </a:solidFill>
              </a:rPr>
              <a:t>Примеры</a:t>
            </a:r>
            <a:r>
              <a:rPr lang="ru-RU" dirty="0"/>
              <a:t>: изучение (от изучать), формирование (от формировать). </a:t>
            </a:r>
          </a:p>
          <a:p>
            <a:r>
              <a:rPr lang="ru-RU" dirty="0"/>
              <a:t>Обеспечение усвоения учащимися ... </a:t>
            </a:r>
          </a:p>
          <a:p>
            <a:r>
              <a:rPr lang="ru-RU" dirty="0"/>
              <a:t>Обобщение и систематизация знаний о .. </a:t>
            </a:r>
          </a:p>
          <a:p>
            <a:r>
              <a:rPr lang="ru-RU" dirty="0"/>
              <a:t>Устранение пробелов в знаниях...</a:t>
            </a:r>
          </a:p>
          <a:p>
            <a:r>
              <a:rPr lang="ru-RU" dirty="0"/>
              <a:t>Выявление и закрепление знаний по теме … </a:t>
            </a:r>
          </a:p>
          <a:p>
            <a:r>
              <a:rPr lang="ru-RU" dirty="0"/>
              <a:t>Устранение пробелов в знаниях учащихся … </a:t>
            </a:r>
          </a:p>
          <a:p>
            <a:r>
              <a:rPr lang="ru-RU" dirty="0"/>
              <a:t>Формирование новых понятий (идет их перечень) … </a:t>
            </a:r>
          </a:p>
          <a:p>
            <a:r>
              <a:rPr lang="ru-RU" dirty="0"/>
              <a:t>Расширение знаний о …   </a:t>
            </a:r>
          </a:p>
          <a:p>
            <a:r>
              <a:rPr lang="ru-RU" dirty="0"/>
              <a:t>Систематизация и обобщение знаний по теме … </a:t>
            </a:r>
          </a:p>
          <a:p>
            <a:r>
              <a:rPr lang="ru-RU" dirty="0"/>
              <a:t>Обобщение изученного материала по теме... </a:t>
            </a:r>
          </a:p>
        </p:txBody>
      </p:sp>
    </p:spTree>
    <p:extLst>
      <p:ext uri="{BB962C8B-B14F-4D97-AF65-F5344CB8AC3E}">
        <p14:creationId xmlns:p14="http://schemas.microsoft.com/office/powerpoint/2010/main" val="332651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7664C-38D8-F920-CF97-41F4A3C2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718"/>
            <a:ext cx="8584629" cy="90001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Задачи урока – шаги по направлению к цели: </a:t>
            </a:r>
            <a:r>
              <a:rPr lang="ru-RU" sz="2000" dirty="0"/>
              <a:t>что нужно сделать для достижения результата.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40273-B326-7BC9-3E0A-46F461A6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892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Формулирование задач урока </a:t>
            </a:r>
            <a:r>
              <a:rPr lang="ru-RU" dirty="0"/>
              <a:t>( примеры): </a:t>
            </a:r>
          </a:p>
          <a:p>
            <a:pPr marL="457200" indent="-457200">
              <a:buAutoNum type="arabicPeriod"/>
            </a:pPr>
            <a:r>
              <a:rPr lang="ru-RU" dirty="0"/>
              <a:t>Обеспечить в ходе занятия освоение (повторение, закрепление) основных понятий, законов, теорий... </a:t>
            </a:r>
          </a:p>
          <a:p>
            <a:r>
              <a:rPr lang="ru-RU" dirty="0"/>
              <a:t>2. Сформировать (продолжить формирование), закрепить следующие специальные умения по данному вопросу... </a:t>
            </a:r>
          </a:p>
          <a:p>
            <a:r>
              <a:rPr lang="ru-RU" dirty="0"/>
              <a:t>3. Добиться, чтобы обучающиеся за занятие обрели определенный запас знаний по вопросам... </a:t>
            </a:r>
          </a:p>
          <a:p>
            <a:r>
              <a:rPr lang="ru-RU" dirty="0"/>
              <a:t>4. Углубить знания обучающихся о... </a:t>
            </a:r>
          </a:p>
          <a:p>
            <a:r>
              <a:rPr lang="ru-RU" dirty="0"/>
              <a:t>5. Закрепить знания обучающихся и научить самостоятельно проводить анализ... </a:t>
            </a:r>
          </a:p>
          <a:p>
            <a:r>
              <a:rPr lang="ru-RU" dirty="0"/>
              <a:t>6. Раскрыть содержание знаний и понятий... </a:t>
            </a:r>
          </a:p>
          <a:p>
            <a:r>
              <a:rPr lang="ru-RU" dirty="0"/>
              <a:t>7. Расширить знания обучающихся по отдельным вопросам. </a:t>
            </a:r>
          </a:p>
        </p:txBody>
      </p:sp>
    </p:spTree>
    <p:extLst>
      <p:ext uri="{BB962C8B-B14F-4D97-AF65-F5344CB8AC3E}">
        <p14:creationId xmlns:p14="http://schemas.microsoft.com/office/powerpoint/2010/main" val="322224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C65BA-2F34-3DE6-235E-1F15F431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745E3-C08D-9B98-5612-AE1B2418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48C58C9B-A3F2-DDE6-63D8-741887E8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86043"/>
            <a:ext cx="4257675" cy="1504950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xmlns="" id="{CE114DBB-9791-A906-E34E-FD26676C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9" y="1819275"/>
            <a:ext cx="877334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F2B5C-B1F1-EEF5-DBD0-A7F9C2B0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29" y="1268760"/>
            <a:ext cx="3538736" cy="1371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Актуализация. Повторение опорных знаний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D2CFF5-5160-5BC1-2F3F-F734F8E5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7620000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777E8783-B85E-B727-C971-9AD1EB48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32656"/>
            <a:ext cx="4884924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2A3442"/>
                </a:solidFill>
              </a:rPr>
              <a:t>Урок</a:t>
            </a:r>
            <a:r>
              <a:rPr lang="ru-RU" sz="3600" dirty="0">
                <a:solidFill>
                  <a:srgbClr val="2A3442"/>
                </a:solidFill>
              </a:rPr>
              <a:t> ― </a:t>
            </a:r>
            <a:r>
              <a:rPr lang="ru-RU" sz="3600" b="1" dirty="0">
                <a:solidFill>
                  <a:srgbClr val="2A3442"/>
                </a:solidFill>
              </a:rPr>
              <a:t>организация учителем самостоятельной умственной деятельности ученика по качественному овладению </a:t>
            </a:r>
            <a:r>
              <a:rPr lang="ru-RU" sz="3600" b="1" dirty="0" smtClean="0">
                <a:solidFill>
                  <a:srgbClr val="2A3442"/>
                </a:solidFill>
              </a:rPr>
              <a:t>содержанием </a:t>
            </a:r>
            <a:r>
              <a:rPr lang="ru-RU" sz="3600" b="1" dirty="0">
                <a:solidFill>
                  <a:srgbClr val="2A3442"/>
                </a:solidFill>
              </a:rPr>
              <a:t>учебного материала за определенное время.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8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5AB29-D271-3073-A1C7-5CE0E67F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21" y="1013892"/>
            <a:ext cx="3250704" cy="1371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Открытие нового знания. Первичное восприятие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11FA1-2DAE-3713-0C0B-DA4A7A6D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21" y="2564904"/>
            <a:ext cx="3553991" cy="429309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Ошибки, допускаемые при реализации:</a:t>
            </a:r>
            <a:r>
              <a:rPr lang="ru-RU" dirty="0"/>
              <a:t> </a:t>
            </a:r>
          </a:p>
          <a:p>
            <a:r>
              <a:rPr lang="ru-RU" dirty="0"/>
              <a:t>Нет четкости в постановке задач, не выделено главное, не систематизирован материал, не связан с ранее изученным. Используется недоступный для учащихся уровень изложения. </a:t>
            </a:r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1B7E2FDA-F583-4CAC-F29B-5D7283F9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10" y="188639"/>
            <a:ext cx="5277335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2B7EF-900E-A6ED-E9CE-CDB39705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0440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Фронтальная форма организации учебной деятельности: эвристическая беседа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3CB9-44DA-AC4B-CF0F-40B4162E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xmlns="" id="{3F5EB6A2-603E-D234-D1A6-F2EEA365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4028"/>
            <a:ext cx="928208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9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D212B-0440-7EDF-F166-5985469B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718"/>
            <a:ext cx="8856984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Признаки эвристической беседы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929E2-90BB-5A00-E77A-0E88CEB1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blue rectangles with white text&#10;&#10;AI-generated content may be incorrect.">
            <a:extLst>
              <a:ext uri="{FF2B5EF4-FFF2-40B4-BE49-F238E27FC236}">
                <a16:creationId xmlns:a16="http://schemas.microsoft.com/office/drawing/2014/main" xmlns="" id="{D0D70ED4-5B79-9E5E-0D47-BA7DECCE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601"/>
            <a:ext cx="9144000" cy="38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1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02ED4-63AB-E4FE-D066-4AFB2965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0"/>
            <a:ext cx="8668791" cy="8367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Применение. воспроизведение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3E1894-E1C2-5A9A-AC16-E139B9FE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2600"/>
            <a:ext cx="3312368" cy="4373563"/>
          </a:xfrm>
        </p:spPr>
        <p:txBody>
          <a:bodyPr>
            <a:normAutofit/>
          </a:bodyPr>
          <a:lstStyle/>
          <a:p>
            <a:r>
              <a:rPr lang="ru-RU" sz="2800" dirty="0"/>
              <a:t>Первичное </a:t>
            </a:r>
          </a:p>
          <a:p>
            <a:r>
              <a:rPr lang="ru-RU" sz="2800" dirty="0"/>
              <a:t>закрепление</a:t>
            </a:r>
          </a:p>
        </p:txBody>
      </p: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xmlns="" id="{B1957BE1-C945-F06C-6E37-B7E53EAE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927455"/>
            <a:ext cx="4718953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8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2C8F3-C25F-3B52-DDF4-A057A37E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8072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Самостоятельная работа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90BA6-4843-07D3-7BCA-D85B59E2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52600"/>
            <a:ext cx="3168352" cy="4373563"/>
          </a:xfrm>
        </p:spPr>
        <p:txBody>
          <a:bodyPr>
            <a:normAutofit/>
          </a:bodyPr>
          <a:lstStyle/>
          <a:p>
            <a:r>
              <a:rPr lang="ru-RU" sz="2400" dirty="0"/>
              <a:t>(с проверкой </a:t>
            </a:r>
          </a:p>
          <a:p>
            <a:r>
              <a:rPr lang="ru-RU" sz="2400" dirty="0"/>
              <a:t>по эталону)</a:t>
            </a:r>
          </a:p>
        </p:txBody>
      </p:sp>
      <p:pic>
        <p:nvPicPr>
          <p:cNvPr id="5" name="Picture 4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xmlns="" id="{5A2CB402-36AD-9391-5E32-7CE03AB9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38" y="1052736"/>
            <a:ext cx="497417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3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1703-1AC5-6EE8-147D-48A33250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2718"/>
            <a:ext cx="5852864" cy="13716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Углубление. обобщение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7E62E-EDAE-B2EE-DD0E-7F8BA145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xmlns="" id="{27490C6B-E30D-7F4C-2112-4063FB7E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92" y="188640"/>
            <a:ext cx="460688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826ED-6388-2AE8-0CA2-1D23F220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2" y="-175800"/>
            <a:ext cx="5791200" cy="13716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контроль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7D3A0-8048-7BDA-4AEF-B5192016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xmlns="" id="{E7F7E2BE-9385-8CC1-D070-FCD0A173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16632"/>
            <a:ext cx="449610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0480B-9DBF-EAF9-9F2D-580CD72A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0" y="0"/>
            <a:ext cx="8810828" cy="908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Рефлексия. Подведение итогов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FD8E3-F369-F6FE-4706-EDE95A6C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7897688" cy="560943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сегодняшнем уроке я понял, я узнал, я разобрался…</a:t>
            </a:r>
          </a:p>
          <a:p>
            <a:r>
              <a:rPr lang="ru-RU" dirty="0"/>
              <a:t>Я похвалил бы себя… </a:t>
            </a:r>
          </a:p>
          <a:p>
            <a:r>
              <a:rPr lang="ru-RU" dirty="0"/>
              <a:t>Особенно мне понравилось… </a:t>
            </a:r>
          </a:p>
          <a:p>
            <a:r>
              <a:rPr lang="ru-RU" dirty="0"/>
              <a:t>После урока мне захотелось… </a:t>
            </a:r>
          </a:p>
          <a:p>
            <a:r>
              <a:rPr lang="ru-RU" dirty="0"/>
              <a:t>Я мечтаю о … </a:t>
            </a:r>
          </a:p>
          <a:p>
            <a:r>
              <a:rPr lang="ru-RU" dirty="0"/>
              <a:t>Сегодня мне удалось… </a:t>
            </a:r>
          </a:p>
          <a:p>
            <a:r>
              <a:rPr lang="ru-RU" dirty="0"/>
              <a:t>Я сумел… 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Было трудно… </a:t>
            </a:r>
          </a:p>
          <a:p>
            <a:r>
              <a:rPr lang="ru-RU" dirty="0"/>
              <a:t>Я понял, что… </a:t>
            </a:r>
          </a:p>
          <a:p>
            <a:r>
              <a:rPr lang="ru-RU" dirty="0"/>
              <a:t>Теперь я могу… </a:t>
            </a:r>
          </a:p>
          <a:p>
            <a:r>
              <a:rPr lang="ru-RU" dirty="0"/>
              <a:t>Я почувствовал, что… </a:t>
            </a:r>
          </a:p>
          <a:p>
            <a:r>
              <a:rPr lang="ru-RU" dirty="0"/>
              <a:t>Я научился…</a:t>
            </a:r>
          </a:p>
          <a:p>
            <a:r>
              <a:rPr lang="ru-RU" dirty="0"/>
              <a:t>Меня удивило…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xmlns="" id="{F2D53080-B147-5B98-A630-1F05DE45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561" y="1700808"/>
            <a:ext cx="513795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1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E115F-86BF-0EA4-8B13-184429D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Этап информирования учащихся о домашнем задании, инструктаж по его выполнению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B8878-6CDE-9771-FA5A-E8248813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Ошибки, допускаемые при реализации: </a:t>
            </a:r>
          </a:p>
          <a:p>
            <a:endParaRPr lang="ru-RU" dirty="0"/>
          </a:p>
          <a:p>
            <a:r>
              <a:rPr lang="ru-RU" dirty="0"/>
              <a:t>Информация о домашнем задании после звонка. </a:t>
            </a:r>
          </a:p>
          <a:p>
            <a:r>
              <a:rPr lang="ru-RU" dirty="0"/>
              <a:t>Большой объем и высокая сложность. </a:t>
            </a:r>
          </a:p>
          <a:p>
            <a:r>
              <a:rPr lang="ru-RU" dirty="0"/>
              <a:t>Отсутствие инструктажа, ясности цели и способов выполнения.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252249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16B33-F9E3-6F37-BB94-12F18778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Критерии результативности урока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E5D1E-CF78-DD66-35FE-CCE105B4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xmlns="" id="{32610ABF-64D0-CF4B-380B-CA7D66B5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" y="2060848"/>
            <a:ext cx="9144000" cy="34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B0AA9-AED4-F7C9-18BD-2331387E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3528392" cy="6048672"/>
          </a:xfrm>
        </p:spPr>
        <p:txBody>
          <a:bodyPr/>
          <a:lstStyle/>
          <a:p>
            <a:r>
              <a:rPr lang="ru-RU" dirty="0"/>
              <a:t>« Урок – это зеркало общей и</a:t>
            </a:r>
          </a:p>
          <a:p>
            <a:r>
              <a:rPr lang="ru-RU" dirty="0"/>
              <a:t>педагогической культуры учителя,</a:t>
            </a:r>
          </a:p>
          <a:p>
            <a:r>
              <a:rPr lang="ru-RU" dirty="0"/>
              <a:t>мерило его интеллектуального богатства,</a:t>
            </a:r>
          </a:p>
          <a:p>
            <a:r>
              <a:rPr lang="ru-RU" dirty="0"/>
              <a:t>показатель его кругозора, эрудиции»</a:t>
            </a:r>
          </a:p>
          <a:p>
            <a:r>
              <a:rPr lang="ru-RU" dirty="0"/>
              <a:t>В.А. Сухомлинский</a:t>
            </a:r>
          </a:p>
          <a:p>
            <a:endParaRPr lang="ru-RU" dirty="0"/>
          </a:p>
        </p:txBody>
      </p: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xmlns="" id="{8167AE2E-E2E2-2F30-D447-BC1BE358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6371"/>
            <a:ext cx="509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5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Признаки </a:t>
            </a:r>
            <a:r>
              <a:rPr lang="ru-RU" b="1" dirty="0" err="1">
                <a:solidFill>
                  <a:srgbClr val="7030A0"/>
                </a:solidFill>
              </a:rPr>
              <a:t>метапредметного</a:t>
            </a:r>
            <a:r>
              <a:rPr lang="ru-RU" b="1" dirty="0">
                <a:solidFill>
                  <a:srgbClr val="7030A0"/>
                </a:solidFill>
              </a:rPr>
              <a:t>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ru-RU" dirty="0"/>
              <a:t> </a:t>
            </a:r>
            <a:r>
              <a:rPr lang="ru-RU" sz="2800" dirty="0"/>
              <a:t>обязательным элементом урока является </a:t>
            </a:r>
            <a:r>
              <a:rPr lang="ru-RU" sz="2800" b="1" dirty="0">
                <a:solidFill>
                  <a:srgbClr val="0070C0"/>
                </a:solidFill>
              </a:rPr>
              <a:t>целеполагание</a:t>
            </a:r>
            <a:r>
              <a:rPr lang="ru-RU" sz="2800" b="1" dirty="0"/>
              <a:t>;</a:t>
            </a:r>
            <a:endParaRPr lang="ru-RU" sz="2800" dirty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ru-RU" sz="2800" b="1" dirty="0"/>
              <a:t> присутствие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исследовательской, проектной, коммуникативно-диалоговой, дискуссионной, игровой деятельности</a:t>
            </a:r>
            <a:r>
              <a:rPr lang="ru-RU" sz="2800" dirty="0">
                <a:solidFill>
                  <a:srgbClr val="0070C0"/>
                </a:solidFill>
              </a:rPr>
              <a:t>; 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ru-RU" sz="2800" b="1" dirty="0"/>
              <a:t> создание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проблемных ситуаций, </a:t>
            </a:r>
            <a:r>
              <a:rPr lang="ru-RU" sz="2800" b="1" dirty="0"/>
              <a:t>требующих личностного самоуправления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315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2241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Признаки </a:t>
            </a:r>
            <a:r>
              <a:rPr lang="ru-RU" b="1" dirty="0" err="1">
                <a:solidFill>
                  <a:srgbClr val="7030A0"/>
                </a:solidFill>
              </a:rPr>
              <a:t>метапредметного</a:t>
            </a:r>
            <a:r>
              <a:rPr lang="ru-RU" b="1" dirty="0">
                <a:solidFill>
                  <a:srgbClr val="7030A0"/>
                </a:solidFill>
              </a:rPr>
              <a:t>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9167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kern="300" dirty="0"/>
              <a:t>на уроке происходит выведение учителя и ученика к </a:t>
            </a:r>
            <a:r>
              <a:rPr lang="ru-RU" kern="300" dirty="0" err="1"/>
              <a:t>надпредметному</a:t>
            </a:r>
            <a:r>
              <a:rPr lang="ru-RU" kern="300" dirty="0"/>
              <a:t> основанию, которым является сама </a:t>
            </a:r>
            <a:r>
              <a:rPr lang="ru-RU" b="1" kern="300" dirty="0">
                <a:solidFill>
                  <a:srgbClr val="0070C0"/>
                </a:solidFill>
              </a:rPr>
              <a:t>деятельность ученика и педагога</a:t>
            </a:r>
            <a:r>
              <a:rPr lang="ru-RU" kern="300" dirty="0"/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kern="300" dirty="0">
                <a:solidFill>
                  <a:srgbClr val="0070C0"/>
                </a:solidFill>
              </a:rPr>
              <a:t>рефлексия,</a:t>
            </a:r>
            <a:r>
              <a:rPr lang="ru-RU" kern="300" dirty="0">
                <a:solidFill>
                  <a:srgbClr val="0070C0"/>
                </a:solidFill>
              </a:rPr>
              <a:t> </a:t>
            </a:r>
            <a:r>
              <a:rPr lang="ru-RU" kern="300" dirty="0"/>
              <a:t>перевод теоретических представлений в плоскость личностных рассуждений и выводов;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kern="300" dirty="0">
                <a:solidFill>
                  <a:srgbClr val="0070C0"/>
                </a:solidFill>
              </a:rPr>
              <a:t>способы деятельности</a:t>
            </a:r>
            <a:r>
              <a:rPr lang="ru-RU" b="1" kern="300" dirty="0">
                <a:solidFill>
                  <a:srgbClr val="FF0000"/>
                </a:solidFill>
              </a:rPr>
              <a:t> </a:t>
            </a:r>
            <a:r>
              <a:rPr lang="ru-RU" b="1" kern="300" dirty="0"/>
              <a:t>на уроке являются </a:t>
            </a:r>
            <a:r>
              <a:rPr lang="ru-RU" b="1" kern="300" dirty="0">
                <a:solidFill>
                  <a:srgbClr val="0070C0"/>
                </a:solidFill>
              </a:rPr>
              <a:t>универсальными</a:t>
            </a:r>
            <a:r>
              <a:rPr lang="ru-RU" b="1" kern="3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24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1724B-C3E6-622F-37BE-93ACF51C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247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Основные недостатки проводимых уроков: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A07B9-AB55-6145-2051-5FBF63DD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80538"/>
          </a:xfrm>
        </p:spPr>
        <p:txBody>
          <a:bodyPr>
            <a:noAutofit/>
          </a:bodyPr>
          <a:lstStyle/>
          <a:p>
            <a:r>
              <a:rPr lang="ru-RU" sz="1800" dirty="0"/>
              <a:t>Увлечение планированием отдельного урока. </a:t>
            </a:r>
          </a:p>
          <a:p>
            <a:r>
              <a:rPr lang="ru-RU" sz="1800" dirty="0"/>
              <a:t>Недооценка специального продумывания задач урока. </a:t>
            </a:r>
          </a:p>
          <a:p>
            <a:r>
              <a:rPr lang="ru-RU" sz="1800" dirty="0"/>
              <a:t>Шаблонная структура урока. </a:t>
            </a:r>
          </a:p>
          <a:p>
            <a:r>
              <a:rPr lang="ru-RU" sz="1800" dirty="0"/>
              <a:t>Перегруженность содержания учебного материала. </a:t>
            </a:r>
          </a:p>
          <a:p>
            <a:r>
              <a:rPr lang="ru-RU" sz="1800" dirty="0"/>
              <a:t>Недостаточное внимание к применению знаний. </a:t>
            </a:r>
          </a:p>
          <a:p>
            <a:r>
              <a:rPr lang="ru-RU" sz="1800" dirty="0"/>
              <a:t>Бедность арсенала выбора методов обучения. </a:t>
            </a:r>
          </a:p>
          <a:p>
            <a:r>
              <a:rPr lang="ru-RU" sz="1800" dirty="0"/>
              <a:t>Слабое развитие групповых и индивидуальных форм обучения. </a:t>
            </a:r>
          </a:p>
          <a:p>
            <a:r>
              <a:rPr lang="ru-RU" sz="1800" dirty="0"/>
              <a:t>Односторонний подход к дифференциации обучения. </a:t>
            </a:r>
          </a:p>
          <a:p>
            <a:r>
              <a:rPr lang="ru-RU" sz="1800" dirty="0"/>
              <a:t>Пассивная позиция части школьников в учебном процессе. </a:t>
            </a:r>
          </a:p>
          <a:p>
            <a:r>
              <a:rPr lang="ru-RU" sz="1800" dirty="0"/>
              <a:t>Слабый учет личностного фактора. </a:t>
            </a:r>
          </a:p>
          <a:p>
            <a:r>
              <a:rPr lang="ru-RU" sz="1800" dirty="0"/>
              <a:t>Гипертрофированное применение тех или иных средств обучения. </a:t>
            </a:r>
          </a:p>
          <a:p>
            <a:r>
              <a:rPr lang="ru-RU" sz="1800" dirty="0"/>
              <a:t>Недооценка гигиенических и эстетических условий обучения. </a:t>
            </a:r>
          </a:p>
          <a:p>
            <a:r>
              <a:rPr lang="ru-RU" sz="1800" dirty="0"/>
              <a:t>Нерациональное использование времени на уроке. </a:t>
            </a:r>
          </a:p>
          <a:p>
            <a:r>
              <a:rPr lang="ru-RU" sz="1800" dirty="0"/>
              <a:t>Стремление любой ценой выполнить заранее намеченный план полностью. </a:t>
            </a:r>
          </a:p>
          <a:p>
            <a:r>
              <a:rPr lang="ru-RU" sz="1800" dirty="0"/>
              <a:t>Эпизодический характер самоанализа, его упрощенный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1177646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Критерии оценки эффективности урока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63213"/>
              </p:ext>
            </p:extLst>
          </p:nvPr>
        </p:nvGraphicFramePr>
        <p:xfrm>
          <a:off x="179512" y="1752600"/>
          <a:ext cx="864096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Критерии 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 оценивания</a:t>
                      </a:r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Целеполагание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Цели и задачи урока сформулированы (нечетко/четко, конкретно/ </a:t>
                      </a:r>
                      <a:r>
                        <a:rPr lang="ru-RU" sz="2000" dirty="0" err="1"/>
                        <a:t>диагностично</a:t>
                      </a:r>
                      <a:r>
                        <a:rPr lang="ru-RU" sz="2000" dirty="0"/>
                        <a:t> в совместной деятельности с учетом субъективного опыта  обучающегося)</a:t>
                      </a:r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Содержание учебного материала не вполне адекватно целями дидактическим</a:t>
                      </a:r>
                      <a:r>
                        <a:rPr lang="ru-RU" sz="2000" baseline="0" dirty="0"/>
                        <a:t> принципам/соответствует целям задачам/соответствует дидактическим требованиям, органично включат ценностный и развивающий компоненты</a:t>
                      </a:r>
                      <a:endParaRPr lang="ru-RU" sz="2000" dirty="0"/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Логика организации учебной деятельности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Этапы урока прослеживаются плохо, нет логических переходов/этапы урока</a:t>
                      </a:r>
                      <a:r>
                        <a:rPr lang="ru-RU" sz="2000" baseline="0" dirty="0"/>
                        <a:t> выделены обоснованно, имеют логические переходы/этапы четкие, логичные, завершенные</a:t>
                      </a:r>
                      <a:endParaRPr lang="ru-RU" sz="2000" dirty="0"/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49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Критерии оценки эффективности урока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752473"/>
              </p:ext>
            </p:extLst>
          </p:nvPr>
        </p:nvGraphicFramePr>
        <p:xfrm>
          <a:off x="251520" y="1752600"/>
          <a:ext cx="8496944" cy="441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949">
                <a:tc>
                  <a:txBody>
                    <a:bodyPr/>
                    <a:lstStyle/>
                    <a:p>
                      <a:r>
                        <a:rPr lang="ru-RU" dirty="0"/>
                        <a:t>Критерии 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 оценивания</a:t>
                      </a:r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973">
                <a:tc>
                  <a:txBody>
                    <a:bodyPr/>
                    <a:lstStyle/>
                    <a:p>
                      <a:r>
                        <a:rPr lang="ru-RU" dirty="0"/>
                        <a:t>Оценочная деятельность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Формирование навыков самооценки/самоконтроля,</a:t>
                      </a:r>
                      <a:r>
                        <a:rPr lang="ru-RU" sz="2000" baseline="0" dirty="0"/>
                        <a:t> взаимоконтроля на разных этапах урока</a:t>
                      </a:r>
                      <a:endParaRPr lang="ru-RU" sz="2000" dirty="0"/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863">
                <a:tc>
                  <a:txBody>
                    <a:bodyPr/>
                    <a:lstStyle/>
                    <a:p>
                      <a:r>
                        <a:rPr lang="ru-RU" dirty="0"/>
                        <a:t>Психологическая основа урока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Развивающая функция обучения; ритмичность урока: чередование материала разного уровня сложности; наличие психологических пауз и эмоциональной разрядки урока</a:t>
                      </a:r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9918">
                <a:tc>
                  <a:txBody>
                    <a:bodyPr/>
                    <a:lstStyle/>
                    <a:p>
                      <a:r>
                        <a:rPr lang="ru-RU" dirty="0"/>
                        <a:t>Домашнее задание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Объем, наличие инструктажа, его доступность, дифференцированный подход: наличие права выбора</a:t>
                      </a:r>
                    </a:p>
                  </a:txBody>
                  <a:tcPr marL="84667" marR="8466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45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861E8-C6BE-A01C-4C6D-F82F40C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88640"/>
            <a:ext cx="8363272" cy="10440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учебная ситуация как особая единица учебного процесса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13DD7-4C52-3321-4605-ABD7E573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4006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Виды учебных ситуаций: </a:t>
            </a:r>
          </a:p>
          <a:p>
            <a:endParaRPr lang="ru-RU" dirty="0"/>
          </a:p>
          <a:p>
            <a:r>
              <a:rPr lang="ru-RU" dirty="0"/>
              <a:t>Учебная ситуация целеполагания </a:t>
            </a:r>
          </a:p>
          <a:p>
            <a:r>
              <a:rPr lang="ru-RU" dirty="0"/>
              <a:t>Учебная ситуация планирования </a:t>
            </a:r>
          </a:p>
          <a:p>
            <a:r>
              <a:rPr lang="ru-RU" dirty="0"/>
              <a:t>Проблемная ситуация и ее решение </a:t>
            </a:r>
          </a:p>
          <a:p>
            <a:r>
              <a:rPr lang="ru-RU" dirty="0"/>
              <a:t>Учебная ситуация моделирования </a:t>
            </a:r>
          </a:p>
          <a:p>
            <a:r>
              <a:rPr lang="ru-RU" dirty="0"/>
              <a:t>Учебная ситуация наблюдения </a:t>
            </a:r>
          </a:p>
          <a:p>
            <a:r>
              <a:rPr lang="ru-RU" dirty="0"/>
              <a:t>Учебная ситуация обучения самоконтролю и самооценке</a:t>
            </a:r>
          </a:p>
          <a:p>
            <a:r>
              <a:rPr lang="ru-RU" dirty="0"/>
              <a:t>Учебная ситуация рефлексии </a:t>
            </a:r>
          </a:p>
          <a:p>
            <a:r>
              <a:rPr lang="ru-RU" dirty="0"/>
              <a:t>Учебная ситуация формирования ценностного отношения к событиям, явлениям </a:t>
            </a:r>
          </a:p>
        </p:txBody>
      </p:sp>
    </p:spTree>
    <p:extLst>
      <p:ext uri="{BB962C8B-B14F-4D97-AF65-F5344CB8AC3E}">
        <p14:creationId xmlns:p14="http://schemas.microsoft.com/office/powerpoint/2010/main" val="4159179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E5622-9B11-A6C4-6381-5E267458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718"/>
            <a:ext cx="8784976" cy="104403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Примеры учебных ситуаций: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7368B-4ECE-2891-849A-000C009A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318"/>
            <a:ext cx="8435280" cy="4601845"/>
          </a:xfrm>
        </p:spPr>
        <p:txBody>
          <a:bodyPr>
            <a:normAutofit/>
          </a:bodyPr>
          <a:lstStyle/>
          <a:p>
            <a:r>
              <a:rPr lang="ru-RU" dirty="0"/>
              <a:t>ситуация неожиданности; </a:t>
            </a:r>
          </a:p>
          <a:p>
            <a:r>
              <a:rPr lang="ru-RU" dirty="0"/>
              <a:t>ситуация конфликта, возникающая, противоречия; </a:t>
            </a:r>
          </a:p>
          <a:p>
            <a:r>
              <a:rPr lang="ru-RU" dirty="0"/>
              <a:t>ситуация несоответствия между жизненным опытом и научными данными; </a:t>
            </a:r>
          </a:p>
          <a:p>
            <a:r>
              <a:rPr lang="ru-RU" dirty="0"/>
              <a:t>ситуация неопределенности; </a:t>
            </a:r>
          </a:p>
          <a:p>
            <a:r>
              <a:rPr lang="ru-RU" dirty="0"/>
              <a:t>ситуация выбора; </a:t>
            </a:r>
          </a:p>
          <a:p>
            <a:r>
              <a:rPr lang="ru-RU" dirty="0"/>
              <a:t>ситуация предложения.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3659774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Требования к современному уроку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5105400"/>
          </a:xfrm>
        </p:spPr>
        <p:txBody>
          <a:bodyPr>
            <a:normAutofit/>
          </a:bodyPr>
          <a:lstStyle/>
          <a:p>
            <a:r>
              <a:rPr lang="ru-RU" dirty="0"/>
              <a:t>хорошо организованный урок в хорошо оборудованном кабинете, хорошее начало и хорошее окончание;  </a:t>
            </a:r>
          </a:p>
          <a:p>
            <a:r>
              <a:rPr lang="ru-RU" dirty="0"/>
              <a:t>реализация личностно-ориентированного подхода к обучению; </a:t>
            </a:r>
          </a:p>
          <a:p>
            <a:r>
              <a:rPr lang="ru-RU" dirty="0"/>
              <a:t>включение обучающихся в исследовательскую творческую, самостоятельную деятельность;</a:t>
            </a:r>
          </a:p>
          <a:p>
            <a:r>
              <a:rPr lang="ru-RU" dirty="0"/>
              <a:t>под руководством учителя учащиеся выполняют ряд практических задач (чаще применяется фронтальный метод организации деятельности); </a:t>
            </a:r>
          </a:p>
          <a:p>
            <a:r>
              <a:rPr lang="ru-RU" dirty="0"/>
              <a:t>в центре внимания урока - дети; </a:t>
            </a:r>
          </a:p>
          <a:p>
            <a:r>
              <a:rPr lang="ru-RU" dirty="0"/>
              <a:t>вывод делают сами дети; </a:t>
            </a:r>
          </a:p>
          <a:p>
            <a:r>
              <a:rPr lang="ru-RU" dirty="0"/>
              <a:t>реализуется деятельностный подход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3610898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67"/>
            <a:ext cx="8003232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Требования к современному уроку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301208"/>
          </a:xfrm>
        </p:spPr>
        <p:txBody>
          <a:bodyPr>
            <a:normAutofit/>
          </a:bodyPr>
          <a:lstStyle/>
          <a:p>
            <a:r>
              <a:rPr lang="ru-RU" dirty="0"/>
              <a:t>планирование деятельности учащихся, четко сформулированная тема, цель, задачи урока;  </a:t>
            </a:r>
          </a:p>
          <a:p>
            <a:r>
              <a:rPr lang="ru-RU" dirty="0"/>
              <a:t>минимум репродукции и максимум творчества и сотворчества; </a:t>
            </a:r>
          </a:p>
          <a:p>
            <a:r>
              <a:rPr lang="ru-RU" dirty="0"/>
              <a:t>осуществление дифференцированного подхода к обучению; </a:t>
            </a:r>
          </a:p>
          <a:p>
            <a:r>
              <a:rPr lang="ru-RU" dirty="0"/>
              <a:t>вырабатывается умение самостоятельно учиться, приобретать, углублять, пополнять знания, овладевать навыками и творчески применять их на практике;</a:t>
            </a:r>
          </a:p>
          <a:p>
            <a:r>
              <a:rPr lang="ru-RU" dirty="0"/>
              <a:t>дети вовлечены в процесс целеполагания, выдвигают гипотезы, самостоятельно планируют собственную деятельность; </a:t>
            </a:r>
          </a:p>
          <a:p>
            <a:r>
              <a:rPr lang="ru-RU" dirty="0"/>
              <a:t>учитель осуществляет оценивание учащихся за работу на уроке; </a:t>
            </a:r>
          </a:p>
          <a:p>
            <a:r>
              <a:rPr lang="ru-RU" dirty="0"/>
              <a:t>включение обучающихся в исследовательскую, самостоятельную деятельность; </a:t>
            </a:r>
          </a:p>
          <a:p>
            <a:r>
              <a:rPr lang="ru-RU" dirty="0"/>
              <a:t>наличие межпредметных связей.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93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-4539"/>
            <a:ext cx="8363272" cy="90001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Результативный урок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7332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Учитель </a:t>
            </a:r>
            <a:r>
              <a:rPr lang="ru-RU" dirty="0">
                <a:solidFill>
                  <a:srgbClr val="0070C0"/>
                </a:solidFill>
              </a:rPr>
              <a:t>четко ставит цель и  формулирует задачи </a:t>
            </a:r>
            <a:r>
              <a:rPr lang="ru-RU" dirty="0"/>
              <a:t>планируемого урока.</a:t>
            </a:r>
          </a:p>
          <a:p>
            <a:r>
              <a:rPr lang="ru-RU" dirty="0"/>
              <a:t>2.  На уроке учитель систематически обучает детей осуществлять </a:t>
            </a:r>
            <a:r>
              <a:rPr lang="ru-RU" dirty="0">
                <a:solidFill>
                  <a:srgbClr val="0070C0"/>
                </a:solidFill>
              </a:rPr>
              <a:t>рефлексивное действие </a:t>
            </a:r>
            <a:r>
              <a:rPr lang="ru-RU" dirty="0"/>
              <a:t>(оценивать свою готовность, обнаруживать незнание, находить причины затруднений и т.п.)</a:t>
            </a:r>
          </a:p>
          <a:p>
            <a:r>
              <a:rPr lang="ru-RU" dirty="0"/>
              <a:t>3. Использует </a:t>
            </a:r>
            <a:r>
              <a:rPr lang="ru-RU" dirty="0">
                <a:solidFill>
                  <a:srgbClr val="0070C0"/>
                </a:solidFill>
              </a:rPr>
              <a:t>разнообразные формы, методы и приемы обучения</a:t>
            </a:r>
            <a:r>
              <a:rPr lang="ru-RU" dirty="0"/>
              <a:t>, повышающие степень активности учащихся в учебном процессе. А также сам определяет  и готовит  необходимую для урока наглядность (опорные схемы, раздаточный материал, карточки для индивидуальной работы, использует  презентации, видеоролики  и т.д.) </a:t>
            </a:r>
          </a:p>
          <a:p>
            <a:r>
              <a:rPr lang="ru-RU" dirty="0"/>
              <a:t>4. Учитель владеет технологией </a:t>
            </a:r>
            <a:r>
              <a:rPr lang="ru-RU" dirty="0">
                <a:solidFill>
                  <a:srgbClr val="0070C0"/>
                </a:solidFill>
              </a:rPr>
              <a:t>диалога</a:t>
            </a:r>
            <a:r>
              <a:rPr lang="ru-RU" dirty="0"/>
              <a:t>, обучает учащихся ставить и адресовать вопросы. (Важно найти в изучаемом материале вопросы, которые могут возникнуть у учащихся, чтобы облегчить им процесс усвоения)</a:t>
            </a:r>
          </a:p>
          <a:p>
            <a:r>
              <a:rPr lang="ru-RU" dirty="0"/>
              <a:t>5. Учитель эффективно </a:t>
            </a:r>
            <a:r>
              <a:rPr lang="ru-RU" dirty="0">
                <a:solidFill>
                  <a:srgbClr val="0070C0"/>
                </a:solidFill>
              </a:rPr>
              <a:t>сочетает репродуктивную и проблемную формы </a:t>
            </a:r>
            <a:r>
              <a:rPr lang="ru-RU" dirty="0"/>
              <a:t>обучения, учит детей работать по эталону, алгоритму.</a:t>
            </a:r>
          </a:p>
          <a:p>
            <a:r>
              <a:rPr lang="ru-RU" dirty="0"/>
              <a:t>6. На уроке задаются задачи и четкие </a:t>
            </a:r>
            <a:r>
              <a:rPr lang="ru-RU" dirty="0">
                <a:solidFill>
                  <a:srgbClr val="0070C0"/>
                </a:solidFill>
              </a:rPr>
              <a:t>критерии самоконтроля и самооценки </a:t>
            </a:r>
            <a:r>
              <a:rPr lang="ru-RU" dirty="0"/>
              <a:t>(происходит специальное формирование контрольно-оценочной деятельности у обучающихся).</a:t>
            </a:r>
          </a:p>
        </p:txBody>
      </p:sp>
    </p:spTree>
    <p:extLst>
      <p:ext uri="{BB962C8B-B14F-4D97-AF65-F5344CB8AC3E}">
        <p14:creationId xmlns:p14="http://schemas.microsoft.com/office/powerpoint/2010/main" val="7782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980728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Основные методические принципы современного урока</a:t>
            </a:r>
            <a:r>
              <a:rPr lang="ru-RU" altLang="ru-RU" sz="3200" b="1" i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ru-RU" altLang="ru-RU" sz="3200" b="1" i="1" dirty="0">
                <a:solidFill>
                  <a:srgbClr val="000000"/>
                </a:solidFill>
                <a:latin typeface="Garamond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452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altLang="ru-RU" b="1" dirty="0" err="1">
                <a:solidFill>
                  <a:srgbClr val="7030A0"/>
                </a:solidFill>
                <a:latin typeface="+mj-lt"/>
              </a:rPr>
              <a:t>субъективация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(ученик 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latin typeface="+mj-lt"/>
              </a:rPr>
              <a:t>равноправный участник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образовательного процесса);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altLang="ru-RU" b="1" dirty="0" err="1">
                <a:solidFill>
                  <a:srgbClr val="7030A0"/>
                </a:solidFill>
                <a:latin typeface="+mj-lt"/>
              </a:rPr>
              <a:t>метапредметность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(формируются универсальные учебные действия);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ru-RU" b="1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altLang="ru-RU" b="1" dirty="0">
                <a:solidFill>
                  <a:srgbClr val="7030A0"/>
                </a:solidFill>
                <a:latin typeface="+mj-lt"/>
              </a:rPr>
              <a:t>деятельностный подход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(обучающиеся самостоятельно добывают знания в ходе исследовательской деятельности);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ru-RU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altLang="ru-RU" b="1" dirty="0" err="1">
                <a:solidFill>
                  <a:srgbClr val="7030A0"/>
                </a:solidFill>
                <a:latin typeface="+mj-lt"/>
              </a:rPr>
              <a:t>рефлексивность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 (обучающиеся становятся в ситуацию, когда необходимо проанализировать свою деятельность на уроке);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ru-RU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altLang="ru-RU" b="1" dirty="0" err="1">
                <a:solidFill>
                  <a:srgbClr val="7030A0"/>
                </a:solidFill>
                <a:latin typeface="+mj-lt"/>
              </a:rPr>
              <a:t>импровизационность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j-lt"/>
              </a:rPr>
              <a:t>(учитель должен быть готов к изменениям и коррекции «хода урока» в процессе его проведения).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91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Результативный урок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220498"/>
          </a:xfrm>
        </p:spPr>
        <p:txBody>
          <a:bodyPr>
            <a:normAutofit/>
          </a:bodyPr>
          <a:lstStyle/>
          <a:p>
            <a:r>
              <a:rPr lang="ru-RU" dirty="0"/>
              <a:t>7. Учитель добивается </a:t>
            </a:r>
            <a:r>
              <a:rPr lang="ru-RU" dirty="0">
                <a:solidFill>
                  <a:srgbClr val="0070C0"/>
                </a:solidFill>
              </a:rPr>
              <a:t>осмысления учебного материала </a:t>
            </a:r>
            <a:r>
              <a:rPr lang="ru-RU" dirty="0"/>
              <a:t>всеми  учащимися, используя для этого специальные приемы.</a:t>
            </a:r>
          </a:p>
          <a:p>
            <a:r>
              <a:rPr lang="ru-RU" dirty="0"/>
              <a:t>8. Учитель оценивает реальное продвижение каждого ученика, поощряет и поддерживает минимальные успехи.</a:t>
            </a:r>
          </a:p>
          <a:p>
            <a:r>
              <a:rPr lang="ru-RU" dirty="0"/>
              <a:t>9. Учитель принимает и поощряет, выражаемую учеником, собственную позицию, иное мнение, обучает корректным формам их выражения.</a:t>
            </a:r>
          </a:p>
          <a:p>
            <a:r>
              <a:rPr lang="ru-RU" dirty="0"/>
              <a:t>10. Стиль, тон отношений, задаваемый на уроке, создают </a:t>
            </a:r>
            <a:r>
              <a:rPr lang="ru-RU" dirty="0">
                <a:solidFill>
                  <a:srgbClr val="0070C0"/>
                </a:solidFill>
              </a:rPr>
              <a:t>атмосферу сотрудничества</a:t>
            </a:r>
            <a:r>
              <a:rPr lang="ru-RU" dirty="0"/>
              <a:t>, сотворчества, психологического комфорта.</a:t>
            </a:r>
          </a:p>
          <a:p>
            <a:r>
              <a:rPr lang="ru-RU" dirty="0"/>
              <a:t>11. На уроке осуществляется глубокое личностное воздействие «учитель – ученик» (через отношения, совместную деятельность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6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76470-66D1-A897-E7E6-EBA98F07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0AD31-7389-209C-8F9D-5C446041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xmlns="" id="{26676056-28C9-A306-CB78-91E4D3D1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718"/>
            <a:ext cx="7716286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7030A0"/>
                </a:solidFill>
                <a:latin typeface="Arial" pitchFamily="34" charset="0"/>
              </a:rPr>
              <a:t>Требования к уроку в соответствии с ФГОС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844752"/>
          </a:xfrm>
        </p:spPr>
        <p:txBody>
          <a:bodyPr/>
          <a:lstStyle/>
          <a:p>
            <a:r>
              <a:rPr lang="ru-RU" altLang="ru-RU" sz="2400" dirty="0">
                <a:latin typeface="Arial" pitchFamily="34" charset="0"/>
              </a:rPr>
              <a:t>Формирование предметных результатов</a:t>
            </a:r>
          </a:p>
          <a:p>
            <a:r>
              <a:rPr lang="ru-RU" altLang="ru-RU" sz="2400" dirty="0">
                <a:latin typeface="Arial" pitchFamily="34" charset="0"/>
              </a:rPr>
              <a:t>Формирование универсальных учебных действий </a:t>
            </a:r>
          </a:p>
          <a:p>
            <a:r>
              <a:rPr lang="ru-RU" altLang="ru-RU" sz="2400" dirty="0">
                <a:latin typeface="Arial" pitchFamily="34" charset="0"/>
              </a:rPr>
              <a:t>Создание комфортной среды</a:t>
            </a:r>
          </a:p>
          <a:p>
            <a:r>
              <a:rPr lang="ru-RU" altLang="ru-RU" sz="2400" dirty="0">
                <a:latin typeface="Arial" pitchFamily="34" charset="0"/>
              </a:rPr>
              <a:t>Смена видов деятельности</a:t>
            </a:r>
          </a:p>
          <a:p>
            <a:r>
              <a:rPr lang="ru-RU" altLang="ru-RU" sz="2400" dirty="0">
                <a:latin typeface="Arial" pitchFamily="34" charset="0"/>
              </a:rPr>
              <a:t>Обучение в деятельности </a:t>
            </a:r>
          </a:p>
          <a:p>
            <a:pPr>
              <a:buNone/>
            </a:pPr>
            <a:r>
              <a:rPr lang="ru-RU" altLang="ru-RU" sz="2400" dirty="0" smtClean="0">
                <a:latin typeface="Arial" pitchFamily="34" charset="0"/>
              </a:rPr>
              <a:t>(учить </a:t>
            </a:r>
            <a:r>
              <a:rPr lang="ru-RU" altLang="ru-RU" sz="2400" dirty="0">
                <a:latin typeface="Arial" pitchFamily="34" charset="0"/>
              </a:rPr>
              <a:t>ученика </a:t>
            </a:r>
            <a:r>
              <a:rPr lang="ru-RU" altLang="ru-RU" sz="2400" dirty="0" smtClean="0">
                <a:latin typeface="Arial" pitchFamily="34" charset="0"/>
              </a:rPr>
              <a:t>самостоятельно </a:t>
            </a:r>
            <a:r>
              <a:rPr lang="ru-RU" altLang="ru-RU" sz="2400" dirty="0">
                <a:latin typeface="Arial" pitchFamily="34" charset="0"/>
              </a:rPr>
              <a:t>добывать знания)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6037"/>
            <a:ext cx="8708458" cy="1041751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7030A0"/>
                </a:solidFill>
                <a:latin typeface="Arial" pitchFamily="34" charset="0"/>
              </a:rPr>
              <a:t>Результат современного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96649"/>
            <a:ext cx="8352928" cy="43735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>
                <a:solidFill>
                  <a:srgbClr val="7030A0"/>
                </a:solidFill>
                <a:latin typeface="Arial" pitchFamily="34" charset="0"/>
              </a:rPr>
              <a:t>Формирование:</a:t>
            </a:r>
          </a:p>
          <a:p>
            <a:r>
              <a:rPr kumimoji="1" lang="ru-RU" altLang="ru-RU" b="1" dirty="0">
                <a:solidFill>
                  <a:srgbClr val="0070C0"/>
                </a:solidFill>
                <a:latin typeface="Arial" pitchFamily="34" charset="0"/>
              </a:rPr>
              <a:t>Предметных</a:t>
            </a:r>
            <a:r>
              <a:rPr kumimoji="1" lang="ru-RU" altLang="ru-RU" b="1" dirty="0">
                <a:latin typeface="Arial" pitchFamily="34" charset="0"/>
              </a:rPr>
              <a:t> результатов;</a:t>
            </a:r>
          </a:p>
          <a:p>
            <a:r>
              <a:rPr kumimoji="1" lang="ru-RU" altLang="ru-RU" b="1" dirty="0">
                <a:solidFill>
                  <a:srgbClr val="0070C0"/>
                </a:solidFill>
                <a:latin typeface="Arial" pitchFamily="34" charset="0"/>
              </a:rPr>
              <a:t>Метапредметных</a:t>
            </a:r>
            <a:r>
              <a:rPr kumimoji="1" lang="ru-RU" altLang="ru-RU" b="1" dirty="0">
                <a:latin typeface="Arial" pitchFamily="34" charset="0"/>
              </a:rPr>
              <a:t> результатов, включающих регулятивные, познавательные и коммуникативные универсальные учебные действия;</a:t>
            </a:r>
          </a:p>
          <a:p>
            <a:r>
              <a:rPr kumimoji="1" lang="ru-RU" altLang="ru-RU" b="1" dirty="0">
                <a:solidFill>
                  <a:srgbClr val="0070C0"/>
                </a:solidFill>
                <a:latin typeface="Arial" pitchFamily="34" charset="0"/>
              </a:rPr>
              <a:t>Личностных</a:t>
            </a:r>
            <a:r>
              <a:rPr kumimoji="1" lang="ru-RU" altLang="ru-RU" b="1" dirty="0">
                <a:latin typeface="Arial" pitchFamily="34" charset="0"/>
              </a:rPr>
              <a:t> результатов</a:t>
            </a:r>
            <a:endParaRPr lang="ru-RU" altLang="ru-RU" dirty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9F77A63A-9223-5A57-E5F0-056D577A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17032"/>
            <a:ext cx="7772354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3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0"/>
            <a:ext cx="8291264" cy="105276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Типология уроков по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80" y="1196752"/>
            <a:ext cx="8219975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1. Урок открытия нового знания (ОНЗ).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2. Уроки построения системы знаний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     </a:t>
            </a:r>
            <a:r>
              <a:rPr lang="ru-RU" sz="1800" b="1" dirty="0">
                <a:solidFill>
                  <a:srgbClr val="7030A0"/>
                </a:solidFill>
              </a:rPr>
              <a:t>(общеметодологической направленности).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3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Уроки развивающего контроля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4. Урок отработки умений и рефлексии.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5. Урок творчества (урок – исследование).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xmlns="" id="{A82935B1-3785-76A8-580E-6F7C5955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73599"/>
            <a:ext cx="8096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A5DC3-134E-C773-4FC8-5C641543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756BB-B88B-BBE5-271F-E11DF749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xmlns="" id="{5A27C491-85FB-4DFC-0B99-B67FCFE8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6" y="980728"/>
            <a:ext cx="892961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59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562</TotalTime>
  <Words>1403</Words>
  <Application>Microsoft Office PowerPoint</Application>
  <PresentationFormat>Экран (4:3)</PresentationFormat>
  <Paragraphs>213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Главная</vt:lpstr>
      <vt:lpstr>Методический интенсив</vt:lpstr>
      <vt:lpstr>Презентация PowerPoint</vt:lpstr>
      <vt:lpstr>Презентация PowerPoint</vt:lpstr>
      <vt:lpstr>Основные методические принципы современного урока </vt:lpstr>
      <vt:lpstr>Презентация PowerPoint</vt:lpstr>
      <vt:lpstr>Требования к уроку в соответствии с ФГОС</vt:lpstr>
      <vt:lpstr>Результат современного урока</vt:lpstr>
      <vt:lpstr>Типология уроков по ФГОС</vt:lpstr>
      <vt:lpstr>Презентация PowerPoint</vt:lpstr>
      <vt:lpstr>Презентация PowerPoint</vt:lpstr>
      <vt:lpstr>Презентация PowerPoint</vt:lpstr>
      <vt:lpstr>Организационный момент. мотивация</vt:lpstr>
      <vt:lpstr>мотивация</vt:lpstr>
      <vt:lpstr>Презентация PowerPoint</vt:lpstr>
      <vt:lpstr>Формулирование темы. Постановка цели</vt:lpstr>
      <vt:lpstr>Цели и задачи урока</vt:lpstr>
      <vt:lpstr>Задачи урока – шаги по направлению к цели: что нужно сделать для достижения результата.</vt:lpstr>
      <vt:lpstr>Презентация PowerPoint</vt:lpstr>
      <vt:lpstr>Актуализация. Повторение опорных знаний</vt:lpstr>
      <vt:lpstr>Открытие нового знания. Первичное восприятие</vt:lpstr>
      <vt:lpstr>Фронтальная форма организации учебной деятельности: эвристическая беседа</vt:lpstr>
      <vt:lpstr>Признаки эвристической беседы</vt:lpstr>
      <vt:lpstr>Применение. воспроизведение</vt:lpstr>
      <vt:lpstr>Самостоятельная работа</vt:lpstr>
      <vt:lpstr>Углубление. обобщение</vt:lpstr>
      <vt:lpstr>контроль</vt:lpstr>
      <vt:lpstr>Рефлексия. Подведение итогов</vt:lpstr>
      <vt:lpstr>Этап информирования учащихся о домашнем задании, инструктаж по его выполнению </vt:lpstr>
      <vt:lpstr>Критерии результативности урока</vt:lpstr>
      <vt:lpstr>Признаки метапредметного урока</vt:lpstr>
      <vt:lpstr>Признаки метапредметного урока</vt:lpstr>
      <vt:lpstr>Основные недостатки проводимых уроков: </vt:lpstr>
      <vt:lpstr>Критерии оценки эффективности урока</vt:lpstr>
      <vt:lpstr>Критерии оценки эффективности урока</vt:lpstr>
      <vt:lpstr>учебная ситуация как особая единица учебного процесса</vt:lpstr>
      <vt:lpstr>Примеры учебных ситуаций:</vt:lpstr>
      <vt:lpstr>Требования к современному уроку</vt:lpstr>
      <vt:lpstr>Требования к современному уроку</vt:lpstr>
      <vt:lpstr>Результативный урок - это</vt:lpstr>
      <vt:lpstr>Результативный урок - это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63</cp:revision>
  <dcterms:created xsi:type="dcterms:W3CDTF">2024-10-21T05:35:37Z</dcterms:created>
  <dcterms:modified xsi:type="dcterms:W3CDTF">2025-12-29T04:53:25Z</dcterms:modified>
</cp:coreProperties>
</file>